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</p:sldMasterIdLst>
  <p:notesMasterIdLst>
    <p:notesMasterId r:id="rId28"/>
  </p:notesMasterIdLst>
  <p:sldIdLst>
    <p:sldId id="279" r:id="rId2"/>
    <p:sldId id="288" r:id="rId3"/>
    <p:sldId id="289" r:id="rId4"/>
    <p:sldId id="290" r:id="rId5"/>
    <p:sldId id="280" r:id="rId6"/>
    <p:sldId id="258" r:id="rId7"/>
    <p:sldId id="259" r:id="rId8"/>
    <p:sldId id="260" r:id="rId9"/>
    <p:sldId id="261" r:id="rId10"/>
    <p:sldId id="262" r:id="rId11"/>
    <p:sldId id="263" r:id="rId12"/>
    <p:sldId id="281" r:id="rId13"/>
    <p:sldId id="282" r:id="rId14"/>
    <p:sldId id="266" r:id="rId15"/>
    <p:sldId id="292" r:id="rId16"/>
    <p:sldId id="283" r:id="rId17"/>
    <p:sldId id="268" r:id="rId18"/>
    <p:sldId id="297" r:id="rId19"/>
    <p:sldId id="284" r:id="rId20"/>
    <p:sldId id="301" r:id="rId21"/>
    <p:sldId id="286" r:id="rId22"/>
    <p:sldId id="274" r:id="rId23"/>
    <p:sldId id="276" r:id="rId24"/>
    <p:sldId id="277" r:id="rId25"/>
    <p:sldId id="302" r:id="rId26"/>
    <p:sldId id="287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181EE3-C27A-4BAE-B63F-A26749BD0DA1}" type="doc">
      <dgm:prSet loTypeId="urn:microsoft.com/office/officeart/2005/8/layout/radial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FA47B5-50DF-43C8-9BBB-6FAA876E3732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PIMS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4A851D97-E1EB-4A29-BE22-FC84968C012E}" type="parTrans" cxnId="{E89E35B3-1058-4E67-B26B-9261754C0F41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4B2EC38E-5FC4-4356-8745-748AA25D5F36}" type="sibTrans" cxnId="{E89E35B3-1058-4E67-B26B-9261754C0F41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07B8E0CC-C547-4C92-B8FD-91750F0087AD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Quota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216F3D18-C1DD-4426-8013-01A26F5CFEEF}" type="parTrans" cxnId="{236DFA6A-EE08-49A3-8421-9F64DDB815BF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FC11F3D8-A48F-4A88-927D-9BA42E3A12EB}" type="sibTrans" cxnId="{236DFA6A-EE08-49A3-8421-9F64DDB815BF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A4A0C571-F18D-4EAB-B74A-5FA8D001B8FE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CV information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F674F175-C87D-41C1-BCEA-6A7F1BF14ED1}" type="parTrans" cxnId="{FB742669-F7FE-4367-853B-D67ACF01949E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A9AE9717-54BC-428D-82F0-40336BCF6F81}" type="sibTrans" cxnId="{FB742669-F7FE-4367-853B-D67ACF01949E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70430510-28C9-4EDD-89CE-DE181E36A5B7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Recruitment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09C09E37-1A63-4AE4-88BA-AF4C6EB62F1D}" type="parTrans" cxnId="{FAD3D6E8-7628-47DF-BB06-EED2AE9CC399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3F4DB914-C87E-4EE4-9806-2327505C4D33}" type="sibTrans" cxnId="{FAD3D6E8-7628-47DF-BB06-EED2AE9CC399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17463C26-387A-403B-8010-3835DE7B5843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Recruitment after probation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7A8B3B4B-F731-4CD3-82E1-80320AA8F9CE}" type="parTrans" cxnId="{2013E9DF-8491-4126-9F15-3CF950CC6E05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9AD6CE42-2008-447F-8015-802BA189C172}" type="sibTrans" cxnId="{2013E9DF-8491-4126-9F15-3CF950CC6E05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8FD0F552-6491-4E55-964A-B8AD93B93C1C}">
      <dgm:prSet phldrT="[Text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Take leave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06F6E6C1-B7C4-4BFF-B492-C5E15CCCF8AD}" type="parTrans" cxnId="{444097B5-3166-4ACC-BB8E-B2F9FE4AB006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9D68623A-0E22-4E77-93CC-311D0E3AD7D6}" type="sibTrans" cxnId="{444097B5-3166-4ACC-BB8E-B2F9FE4AB006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8CD0C11F-E9D9-4A91-B175-B56A69E22432}">
      <dgm:prSet phldrT="[Text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Editing 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E36BB378-A17E-411F-85F6-8599071BF161}" type="parTrans" cxnId="{8B1A0E4D-53BC-4E9A-B0A2-B4C94E8A65F3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03A4F632-08B5-4254-8F93-F510BF3F64D5}" type="sibTrans" cxnId="{8B1A0E4D-53BC-4E9A-B0A2-B4C94E8A65F3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69FDC503-5F17-46A1-A180-11DBFA5DAB77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Position changing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CE7C78CB-9AC5-4D13-B71D-1029A85C71FE}" type="parTrans" cxnId="{2C32AA3B-A691-4EE9-A449-2F13F36DDB3E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617B5F1B-BE61-4627-8256-6FB2F26B4BEE}" type="sibTrans" cxnId="{2C32AA3B-A691-4EE9-A449-2F13F36DDB3E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A7E6F5CE-DEB0-4529-8194-4145FEF2F5E2}">
      <dgm:prSet phldrT="[Text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Taking time off  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7BF5F37A-7EA4-431F-BD93-E7C2236E705D}" type="parTrans" cxnId="{E9A02EED-A52D-490C-8889-F04E6A59F354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460584F0-4FCD-49A3-B6D8-EE5116DFF201}" type="sibTrans" cxnId="{E9A02EED-A52D-490C-8889-F04E6A59F354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AE54EDD8-A03A-4F58-825B-7496D1BA7232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Punishment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495E3613-2010-44B4-A9F5-270FC87CFE6B}" type="parTrans" cxnId="{6520ADBF-043B-4DDC-9A8B-9D4C2A651DF5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80191EE3-D68B-4DA8-BD85-F1D78A212353}" type="sibTrans" cxnId="{6520ADBF-043B-4DDC-9A8B-9D4C2A651DF5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B5430970-B7E3-4FCE-B18C-3AA4BD60C3EE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Termination of civil servant status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0DF40F92-9D66-436F-890C-F3936FC2EFE5}" type="parTrans" cxnId="{680A8329-FAF7-498B-A175-7203B025BE21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948E5680-B55D-405A-9DA9-05C38AC49978}" type="sibTrans" cxnId="{680A8329-FAF7-498B-A175-7203B025BE21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DD77468E-C799-4846-B2FD-594E16DFADE2}">
      <dgm:prSet phldrT="[Text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Checking number of civil servant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16FB5F05-0BE4-42DD-82B7-012B102FB10C}" type="parTrans" cxnId="{B7C48AFD-BB4F-471A-947C-550CA901E97F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86CBA9C3-C7B7-4943-B606-C80A62AF3AB8}" type="sibTrans" cxnId="{B7C48AFD-BB4F-471A-947C-550CA901E97F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337E6785-926E-46A1-95B3-A8912E82BECA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Retirement 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9AC336F9-6008-48AB-9225-2329E688C159}" type="parTrans" cxnId="{EC8FE156-8B54-4AE8-B563-CEEDC339DA2F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61E60112-2A8C-480B-B69D-2037B46999F2}" type="sibTrans" cxnId="{EC8FE156-8B54-4AE8-B563-CEEDC339DA2F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CD5E21B1-A740-4B63-BD4D-D4E669F0D728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Reports and so on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5F4BE4C8-CF7F-4934-B4CB-8664D6EDC851}" type="parTrans" cxnId="{987F0C5C-4912-4BA3-848A-59C45BEAB467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D0FA2AC3-F627-4808-9A09-3001F1883088}" type="sibTrans" cxnId="{987F0C5C-4912-4BA3-848A-59C45BEAB467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8228F04B-8BD1-463D-860B-5C3C6673F6BF}">
      <dgm:prSet phldrT="[Text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compensation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D6C7527D-9F97-4BFB-AB9A-29249DED59D5}" type="parTrans" cxnId="{FE42F1D0-ACD8-4563-91E6-693FFFBC6106}">
      <dgm:prSet/>
      <dgm:spPr/>
      <dgm:t>
        <a:bodyPr/>
        <a:lstStyle/>
        <a:p>
          <a:endParaRPr lang="en-US"/>
        </a:p>
      </dgm:t>
    </dgm:pt>
    <dgm:pt modelId="{6931B1D7-A5D8-4A31-99A0-33BE8EAE5211}" type="sibTrans" cxnId="{FE42F1D0-ACD8-4563-91E6-693FFFBC6106}">
      <dgm:prSet/>
      <dgm:spPr/>
      <dgm:t>
        <a:bodyPr/>
        <a:lstStyle/>
        <a:p>
          <a:endParaRPr lang="en-US"/>
        </a:p>
      </dgm:t>
    </dgm:pt>
    <dgm:pt modelId="{BB555F23-E003-40A3-A85A-30B9D1BFCFF6}" type="pres">
      <dgm:prSet presAssocID="{7A181EE3-C27A-4BAE-B63F-A26749BD0DA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7A9A82-7CB9-4C11-A0DC-E68F8B4FB4ED}" type="pres">
      <dgm:prSet presAssocID="{7A181EE3-C27A-4BAE-B63F-A26749BD0DA1}" presName="radial" presStyleCnt="0">
        <dgm:presLayoutVars>
          <dgm:animLvl val="ctr"/>
        </dgm:presLayoutVars>
      </dgm:prSet>
      <dgm:spPr/>
    </dgm:pt>
    <dgm:pt modelId="{6510B69C-3E5C-4798-BD11-32B70E83F7A7}" type="pres">
      <dgm:prSet presAssocID="{ADFA47B5-50DF-43C8-9BBB-6FAA876E3732}" presName="centerShape" presStyleLbl="vennNode1" presStyleIdx="0" presStyleCnt="15"/>
      <dgm:spPr/>
      <dgm:t>
        <a:bodyPr/>
        <a:lstStyle/>
        <a:p>
          <a:endParaRPr lang="en-US"/>
        </a:p>
      </dgm:t>
    </dgm:pt>
    <dgm:pt modelId="{6EDAE3A4-7566-4877-9D84-54B592E1FFC3}" type="pres">
      <dgm:prSet presAssocID="{07B8E0CC-C547-4C92-B8FD-91750F0087AD}" presName="node" presStyleLbl="vennNode1" presStyleIdx="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1A5C5F-4C77-4D66-87FE-B506BF6E33D2}" type="pres">
      <dgm:prSet presAssocID="{A4A0C571-F18D-4EAB-B74A-5FA8D001B8FE}" presName="node" presStyleLbl="vennNode1" presStyleIdx="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372BD-B527-4D09-BE4E-07E325573719}" type="pres">
      <dgm:prSet presAssocID="{70430510-28C9-4EDD-89CE-DE181E36A5B7}" presName="node" presStyleLbl="vennNode1" presStyleIdx="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189869-0732-451A-B6EB-B8766C07BD1D}" type="pres">
      <dgm:prSet presAssocID="{17463C26-387A-403B-8010-3835DE7B5843}" presName="node" presStyleLbl="vennNode1" presStyleIdx="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AE2212-AF9B-41C6-B33D-33EC9DF5ADFD}" type="pres">
      <dgm:prSet presAssocID="{8FD0F552-6491-4E55-964A-B8AD93B93C1C}" presName="node" presStyleLbl="vennNode1" presStyleIdx="5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BDAD0-03CC-4912-A1E7-BEADF0551270}" type="pres">
      <dgm:prSet presAssocID="{8CD0C11F-E9D9-4A91-B175-B56A69E22432}" presName="node" presStyleLbl="vennNode1" presStyleIdx="6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F639C1-7FBF-4DBC-8664-9D37F0A1CC1B}" type="pres">
      <dgm:prSet presAssocID="{69FDC503-5F17-46A1-A180-11DBFA5DAB77}" presName="node" presStyleLbl="vennNode1" presStyleIdx="7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EDF325-0148-41FB-B86B-6462AC603D0F}" type="pres">
      <dgm:prSet presAssocID="{A7E6F5CE-DEB0-4529-8194-4145FEF2F5E2}" presName="node" presStyleLbl="vennNode1" presStyleIdx="8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DBA03A-32AE-4DA6-82CF-FC7B39D38247}" type="pres">
      <dgm:prSet presAssocID="{AE54EDD8-A03A-4F58-825B-7496D1BA7232}" presName="node" presStyleLbl="vennNode1" presStyleIdx="9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4128A7-C6E8-46A2-B81A-17F557F90C5E}" type="pres">
      <dgm:prSet presAssocID="{B5430970-B7E3-4FCE-B18C-3AA4BD60C3EE}" presName="node" presStyleLbl="vennNode1" presStyleIdx="10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9CA1FD-EE39-44A3-822F-67C933BE3FD4}" type="pres">
      <dgm:prSet presAssocID="{337E6785-926E-46A1-95B3-A8912E82BECA}" presName="node" presStyleLbl="vennNode1" presStyleIdx="1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9BAABE-353C-4D15-9D30-BDD58E13941B}" type="pres">
      <dgm:prSet presAssocID="{8228F04B-8BD1-463D-860B-5C3C6673F6BF}" presName="node" presStyleLbl="vennNode1" presStyleIdx="1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47D333-F74E-47BC-880E-45F05909E3CC}" type="pres">
      <dgm:prSet presAssocID="{DD77468E-C799-4846-B2FD-594E16DFADE2}" presName="node" presStyleLbl="vennNode1" presStyleIdx="1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AE3EBF-918A-46F8-8E4D-69ED91CC8B6D}" type="pres">
      <dgm:prSet presAssocID="{CD5E21B1-A740-4B63-BD4D-D4E669F0D728}" presName="node" presStyleLbl="vennNode1" presStyleIdx="1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BDB620-0DDB-7046-B113-F7E9B2DDC823}" type="presOf" srcId="{A4A0C571-F18D-4EAB-B74A-5FA8D001B8FE}" destId="{261A5C5F-4C77-4D66-87FE-B506BF6E33D2}" srcOrd="0" destOrd="0" presId="urn:microsoft.com/office/officeart/2005/8/layout/radial3"/>
    <dgm:cxn modelId="{826A3F2E-9E73-2844-89E4-673446D8A6E5}" type="presOf" srcId="{8FD0F552-6491-4E55-964A-B8AD93B93C1C}" destId="{7DAE2212-AF9B-41C6-B33D-33EC9DF5ADFD}" srcOrd="0" destOrd="0" presId="urn:microsoft.com/office/officeart/2005/8/layout/radial3"/>
    <dgm:cxn modelId="{987F0C5C-4912-4BA3-848A-59C45BEAB467}" srcId="{ADFA47B5-50DF-43C8-9BBB-6FAA876E3732}" destId="{CD5E21B1-A740-4B63-BD4D-D4E669F0D728}" srcOrd="13" destOrd="0" parTransId="{5F4BE4C8-CF7F-4934-B4CB-8664D6EDC851}" sibTransId="{D0FA2AC3-F627-4808-9A09-3001F1883088}"/>
    <dgm:cxn modelId="{2C724CD3-734C-BA4D-A5A7-94EDE9C1CB1C}" type="presOf" srcId="{7A181EE3-C27A-4BAE-B63F-A26749BD0DA1}" destId="{BB555F23-E003-40A3-A85A-30B9D1BFCFF6}" srcOrd="0" destOrd="0" presId="urn:microsoft.com/office/officeart/2005/8/layout/radial3"/>
    <dgm:cxn modelId="{A689DDBE-54F8-9348-A7ED-FED856C5B640}" type="presOf" srcId="{337E6785-926E-46A1-95B3-A8912E82BECA}" destId="{C99CA1FD-EE39-44A3-822F-67C933BE3FD4}" srcOrd="0" destOrd="0" presId="urn:microsoft.com/office/officeart/2005/8/layout/radial3"/>
    <dgm:cxn modelId="{FE42F1D0-ACD8-4563-91E6-693FFFBC6106}" srcId="{ADFA47B5-50DF-43C8-9BBB-6FAA876E3732}" destId="{8228F04B-8BD1-463D-860B-5C3C6673F6BF}" srcOrd="11" destOrd="0" parTransId="{D6C7527D-9F97-4BFB-AB9A-29249DED59D5}" sibTransId="{6931B1D7-A5D8-4A31-99A0-33BE8EAE5211}"/>
    <dgm:cxn modelId="{79A1D44F-FF8E-7F46-AA9B-502622E45C48}" type="presOf" srcId="{70430510-28C9-4EDD-89CE-DE181E36A5B7}" destId="{9FF372BD-B527-4D09-BE4E-07E325573719}" srcOrd="0" destOrd="0" presId="urn:microsoft.com/office/officeart/2005/8/layout/radial3"/>
    <dgm:cxn modelId="{833D3F20-276E-FB48-AA08-D7F84DDB64B6}" type="presOf" srcId="{8228F04B-8BD1-463D-860B-5C3C6673F6BF}" destId="{1C9BAABE-353C-4D15-9D30-BDD58E13941B}" srcOrd="0" destOrd="0" presId="urn:microsoft.com/office/officeart/2005/8/layout/radial3"/>
    <dgm:cxn modelId="{444097B5-3166-4ACC-BB8E-B2F9FE4AB006}" srcId="{ADFA47B5-50DF-43C8-9BBB-6FAA876E3732}" destId="{8FD0F552-6491-4E55-964A-B8AD93B93C1C}" srcOrd="4" destOrd="0" parTransId="{06F6E6C1-B7C4-4BFF-B492-C5E15CCCF8AD}" sibTransId="{9D68623A-0E22-4E77-93CC-311D0E3AD7D6}"/>
    <dgm:cxn modelId="{680A8329-FAF7-498B-A175-7203B025BE21}" srcId="{ADFA47B5-50DF-43C8-9BBB-6FAA876E3732}" destId="{B5430970-B7E3-4FCE-B18C-3AA4BD60C3EE}" srcOrd="9" destOrd="0" parTransId="{0DF40F92-9D66-436F-890C-F3936FC2EFE5}" sibTransId="{948E5680-B55D-405A-9DA9-05C38AC49978}"/>
    <dgm:cxn modelId="{E9A02EED-A52D-490C-8889-F04E6A59F354}" srcId="{ADFA47B5-50DF-43C8-9BBB-6FAA876E3732}" destId="{A7E6F5CE-DEB0-4529-8194-4145FEF2F5E2}" srcOrd="7" destOrd="0" parTransId="{7BF5F37A-7EA4-431F-BD93-E7C2236E705D}" sibTransId="{460584F0-4FCD-49A3-B6D8-EE5116DFF201}"/>
    <dgm:cxn modelId="{FB742669-F7FE-4367-853B-D67ACF01949E}" srcId="{ADFA47B5-50DF-43C8-9BBB-6FAA876E3732}" destId="{A4A0C571-F18D-4EAB-B74A-5FA8D001B8FE}" srcOrd="1" destOrd="0" parTransId="{F674F175-C87D-41C1-BCEA-6A7F1BF14ED1}" sibTransId="{A9AE9717-54BC-428D-82F0-40336BCF6F81}"/>
    <dgm:cxn modelId="{2C32AA3B-A691-4EE9-A449-2F13F36DDB3E}" srcId="{ADFA47B5-50DF-43C8-9BBB-6FAA876E3732}" destId="{69FDC503-5F17-46A1-A180-11DBFA5DAB77}" srcOrd="6" destOrd="0" parTransId="{CE7C78CB-9AC5-4D13-B71D-1029A85C71FE}" sibTransId="{617B5F1B-BE61-4627-8256-6FB2F26B4BEE}"/>
    <dgm:cxn modelId="{2013E9DF-8491-4126-9F15-3CF950CC6E05}" srcId="{ADFA47B5-50DF-43C8-9BBB-6FAA876E3732}" destId="{17463C26-387A-403B-8010-3835DE7B5843}" srcOrd="3" destOrd="0" parTransId="{7A8B3B4B-F731-4CD3-82E1-80320AA8F9CE}" sibTransId="{9AD6CE42-2008-447F-8015-802BA189C172}"/>
    <dgm:cxn modelId="{B4CF5552-92B7-D643-BC78-E8286F91CBA6}" type="presOf" srcId="{CD5E21B1-A740-4B63-BD4D-D4E669F0D728}" destId="{CBAE3EBF-918A-46F8-8E4D-69ED91CC8B6D}" srcOrd="0" destOrd="0" presId="urn:microsoft.com/office/officeart/2005/8/layout/radial3"/>
    <dgm:cxn modelId="{6EEBB85D-CCA8-7C4E-96C4-E61722BC94B5}" type="presOf" srcId="{07B8E0CC-C547-4C92-B8FD-91750F0087AD}" destId="{6EDAE3A4-7566-4877-9D84-54B592E1FFC3}" srcOrd="0" destOrd="0" presId="urn:microsoft.com/office/officeart/2005/8/layout/radial3"/>
    <dgm:cxn modelId="{BEA5A84C-1B77-F04C-A5A8-9176AC3E9EBE}" type="presOf" srcId="{17463C26-387A-403B-8010-3835DE7B5843}" destId="{24189869-0732-451A-B6EB-B8766C07BD1D}" srcOrd="0" destOrd="0" presId="urn:microsoft.com/office/officeart/2005/8/layout/radial3"/>
    <dgm:cxn modelId="{F48A9C4D-C8CF-F64C-ACB7-E2A1E5202D55}" type="presOf" srcId="{ADFA47B5-50DF-43C8-9BBB-6FAA876E3732}" destId="{6510B69C-3E5C-4798-BD11-32B70E83F7A7}" srcOrd="0" destOrd="0" presId="urn:microsoft.com/office/officeart/2005/8/layout/radial3"/>
    <dgm:cxn modelId="{236DFA6A-EE08-49A3-8421-9F64DDB815BF}" srcId="{ADFA47B5-50DF-43C8-9BBB-6FAA876E3732}" destId="{07B8E0CC-C547-4C92-B8FD-91750F0087AD}" srcOrd="0" destOrd="0" parTransId="{216F3D18-C1DD-4426-8013-01A26F5CFEEF}" sibTransId="{FC11F3D8-A48F-4A88-927D-9BA42E3A12EB}"/>
    <dgm:cxn modelId="{F1C9510A-87C1-F547-80E5-775D6E5C8FCE}" type="presOf" srcId="{DD77468E-C799-4846-B2FD-594E16DFADE2}" destId="{9547D333-F74E-47BC-880E-45F05909E3CC}" srcOrd="0" destOrd="0" presId="urn:microsoft.com/office/officeart/2005/8/layout/radial3"/>
    <dgm:cxn modelId="{E89E35B3-1058-4E67-B26B-9261754C0F41}" srcId="{7A181EE3-C27A-4BAE-B63F-A26749BD0DA1}" destId="{ADFA47B5-50DF-43C8-9BBB-6FAA876E3732}" srcOrd="0" destOrd="0" parTransId="{4A851D97-E1EB-4A29-BE22-FC84968C012E}" sibTransId="{4B2EC38E-5FC4-4356-8745-748AA25D5F36}"/>
    <dgm:cxn modelId="{B7C48AFD-BB4F-471A-947C-550CA901E97F}" srcId="{ADFA47B5-50DF-43C8-9BBB-6FAA876E3732}" destId="{DD77468E-C799-4846-B2FD-594E16DFADE2}" srcOrd="12" destOrd="0" parTransId="{16FB5F05-0BE4-42DD-82B7-012B102FB10C}" sibTransId="{86CBA9C3-C7B7-4943-B606-C80A62AF3AB8}"/>
    <dgm:cxn modelId="{0E42524A-4DEE-4446-8E83-3A801AE54F47}" type="presOf" srcId="{8CD0C11F-E9D9-4A91-B175-B56A69E22432}" destId="{5DBBDAD0-03CC-4912-A1E7-BEADF0551270}" srcOrd="0" destOrd="0" presId="urn:microsoft.com/office/officeart/2005/8/layout/radial3"/>
    <dgm:cxn modelId="{FAD3D6E8-7628-47DF-BB06-EED2AE9CC399}" srcId="{ADFA47B5-50DF-43C8-9BBB-6FAA876E3732}" destId="{70430510-28C9-4EDD-89CE-DE181E36A5B7}" srcOrd="2" destOrd="0" parTransId="{09C09E37-1A63-4AE4-88BA-AF4C6EB62F1D}" sibTransId="{3F4DB914-C87E-4EE4-9806-2327505C4D33}"/>
    <dgm:cxn modelId="{1217F602-C9E5-1C42-8A9E-E5D6979FF68E}" type="presOf" srcId="{69FDC503-5F17-46A1-A180-11DBFA5DAB77}" destId="{BAF639C1-7FBF-4DBC-8664-9D37F0A1CC1B}" srcOrd="0" destOrd="0" presId="urn:microsoft.com/office/officeart/2005/8/layout/radial3"/>
    <dgm:cxn modelId="{21DF47D4-8297-AA42-AA25-987941FEFB7E}" type="presOf" srcId="{A7E6F5CE-DEB0-4529-8194-4145FEF2F5E2}" destId="{5EEDF325-0148-41FB-B86B-6462AC603D0F}" srcOrd="0" destOrd="0" presId="urn:microsoft.com/office/officeart/2005/8/layout/radial3"/>
    <dgm:cxn modelId="{EC8FE156-8B54-4AE8-B563-CEEDC339DA2F}" srcId="{ADFA47B5-50DF-43C8-9BBB-6FAA876E3732}" destId="{337E6785-926E-46A1-95B3-A8912E82BECA}" srcOrd="10" destOrd="0" parTransId="{9AC336F9-6008-48AB-9225-2329E688C159}" sibTransId="{61E60112-2A8C-480B-B69D-2037B46999F2}"/>
    <dgm:cxn modelId="{345E764F-B530-5747-982E-236536A10A4F}" type="presOf" srcId="{B5430970-B7E3-4FCE-B18C-3AA4BD60C3EE}" destId="{AD4128A7-C6E8-46A2-B81A-17F557F90C5E}" srcOrd="0" destOrd="0" presId="urn:microsoft.com/office/officeart/2005/8/layout/radial3"/>
    <dgm:cxn modelId="{D9417E8F-D36F-6C48-B34D-44B0756F0242}" type="presOf" srcId="{AE54EDD8-A03A-4F58-825B-7496D1BA7232}" destId="{E8DBA03A-32AE-4DA6-82CF-FC7B39D38247}" srcOrd="0" destOrd="0" presId="urn:microsoft.com/office/officeart/2005/8/layout/radial3"/>
    <dgm:cxn modelId="{6520ADBF-043B-4DDC-9A8B-9D4C2A651DF5}" srcId="{ADFA47B5-50DF-43C8-9BBB-6FAA876E3732}" destId="{AE54EDD8-A03A-4F58-825B-7496D1BA7232}" srcOrd="8" destOrd="0" parTransId="{495E3613-2010-44B4-A9F5-270FC87CFE6B}" sibTransId="{80191EE3-D68B-4DA8-BD85-F1D78A212353}"/>
    <dgm:cxn modelId="{8B1A0E4D-53BC-4E9A-B0A2-B4C94E8A65F3}" srcId="{ADFA47B5-50DF-43C8-9BBB-6FAA876E3732}" destId="{8CD0C11F-E9D9-4A91-B175-B56A69E22432}" srcOrd="5" destOrd="0" parTransId="{E36BB378-A17E-411F-85F6-8599071BF161}" sibTransId="{03A4F632-08B5-4254-8F93-F510BF3F64D5}"/>
    <dgm:cxn modelId="{95AE15E3-C0FC-8043-BEC2-BCFDE29E528C}" type="presParOf" srcId="{BB555F23-E003-40A3-A85A-30B9D1BFCFF6}" destId="{C17A9A82-7CB9-4C11-A0DC-E68F8B4FB4ED}" srcOrd="0" destOrd="0" presId="urn:microsoft.com/office/officeart/2005/8/layout/radial3"/>
    <dgm:cxn modelId="{AA7C3811-9EA0-0A4A-9602-E90D6D3D78D7}" type="presParOf" srcId="{C17A9A82-7CB9-4C11-A0DC-E68F8B4FB4ED}" destId="{6510B69C-3E5C-4798-BD11-32B70E83F7A7}" srcOrd="0" destOrd="0" presId="urn:microsoft.com/office/officeart/2005/8/layout/radial3"/>
    <dgm:cxn modelId="{D9076822-E954-BA43-A565-E661243D6B6B}" type="presParOf" srcId="{C17A9A82-7CB9-4C11-A0DC-E68F8B4FB4ED}" destId="{6EDAE3A4-7566-4877-9D84-54B592E1FFC3}" srcOrd="1" destOrd="0" presId="urn:microsoft.com/office/officeart/2005/8/layout/radial3"/>
    <dgm:cxn modelId="{7C34BF3C-4EE5-5640-A956-BFD33D223F27}" type="presParOf" srcId="{C17A9A82-7CB9-4C11-A0DC-E68F8B4FB4ED}" destId="{261A5C5F-4C77-4D66-87FE-B506BF6E33D2}" srcOrd="2" destOrd="0" presId="urn:microsoft.com/office/officeart/2005/8/layout/radial3"/>
    <dgm:cxn modelId="{8953BD7A-F2B3-6E44-B303-E2E7232A5D00}" type="presParOf" srcId="{C17A9A82-7CB9-4C11-A0DC-E68F8B4FB4ED}" destId="{9FF372BD-B527-4D09-BE4E-07E325573719}" srcOrd="3" destOrd="0" presId="urn:microsoft.com/office/officeart/2005/8/layout/radial3"/>
    <dgm:cxn modelId="{A1244B00-6209-674B-9833-9F9FC9666AF9}" type="presParOf" srcId="{C17A9A82-7CB9-4C11-A0DC-E68F8B4FB4ED}" destId="{24189869-0732-451A-B6EB-B8766C07BD1D}" srcOrd="4" destOrd="0" presId="urn:microsoft.com/office/officeart/2005/8/layout/radial3"/>
    <dgm:cxn modelId="{58F3060D-9A8E-CE4D-B93A-DB7E21A9150D}" type="presParOf" srcId="{C17A9A82-7CB9-4C11-A0DC-E68F8B4FB4ED}" destId="{7DAE2212-AF9B-41C6-B33D-33EC9DF5ADFD}" srcOrd="5" destOrd="0" presId="urn:microsoft.com/office/officeart/2005/8/layout/radial3"/>
    <dgm:cxn modelId="{23B1566A-4142-114A-B9C6-68EE555459D9}" type="presParOf" srcId="{C17A9A82-7CB9-4C11-A0DC-E68F8B4FB4ED}" destId="{5DBBDAD0-03CC-4912-A1E7-BEADF0551270}" srcOrd="6" destOrd="0" presId="urn:microsoft.com/office/officeart/2005/8/layout/radial3"/>
    <dgm:cxn modelId="{D23D69C6-6DE6-6D45-9280-D7B9FDF170AD}" type="presParOf" srcId="{C17A9A82-7CB9-4C11-A0DC-E68F8B4FB4ED}" destId="{BAF639C1-7FBF-4DBC-8664-9D37F0A1CC1B}" srcOrd="7" destOrd="0" presId="urn:microsoft.com/office/officeart/2005/8/layout/radial3"/>
    <dgm:cxn modelId="{27F58A7D-EDED-0248-81B6-B7F3ED6CADA4}" type="presParOf" srcId="{C17A9A82-7CB9-4C11-A0DC-E68F8B4FB4ED}" destId="{5EEDF325-0148-41FB-B86B-6462AC603D0F}" srcOrd="8" destOrd="0" presId="urn:microsoft.com/office/officeart/2005/8/layout/radial3"/>
    <dgm:cxn modelId="{5D38F37A-AECE-E64A-9FE7-F93AF68553F8}" type="presParOf" srcId="{C17A9A82-7CB9-4C11-A0DC-E68F8B4FB4ED}" destId="{E8DBA03A-32AE-4DA6-82CF-FC7B39D38247}" srcOrd="9" destOrd="0" presId="urn:microsoft.com/office/officeart/2005/8/layout/radial3"/>
    <dgm:cxn modelId="{20ECB5AA-71FC-4040-AAB1-E4358B260369}" type="presParOf" srcId="{C17A9A82-7CB9-4C11-A0DC-E68F8B4FB4ED}" destId="{AD4128A7-C6E8-46A2-B81A-17F557F90C5E}" srcOrd="10" destOrd="0" presId="urn:microsoft.com/office/officeart/2005/8/layout/radial3"/>
    <dgm:cxn modelId="{9400B06A-76AB-0D41-9B14-9B4A56E35E1B}" type="presParOf" srcId="{C17A9A82-7CB9-4C11-A0DC-E68F8B4FB4ED}" destId="{C99CA1FD-EE39-44A3-822F-67C933BE3FD4}" srcOrd="11" destOrd="0" presId="urn:microsoft.com/office/officeart/2005/8/layout/radial3"/>
    <dgm:cxn modelId="{4A7D4AEE-601D-6340-AE93-AF4C5760A230}" type="presParOf" srcId="{C17A9A82-7CB9-4C11-A0DC-E68F8B4FB4ED}" destId="{1C9BAABE-353C-4D15-9D30-BDD58E13941B}" srcOrd="12" destOrd="0" presId="urn:microsoft.com/office/officeart/2005/8/layout/radial3"/>
    <dgm:cxn modelId="{01FC9361-DDEC-1047-B68A-92C448880243}" type="presParOf" srcId="{C17A9A82-7CB9-4C11-A0DC-E68F8B4FB4ED}" destId="{9547D333-F74E-47BC-880E-45F05909E3CC}" srcOrd="13" destOrd="0" presId="urn:microsoft.com/office/officeart/2005/8/layout/radial3"/>
    <dgm:cxn modelId="{01D84888-71F2-AC40-AA0C-80D3D539CB54}" type="presParOf" srcId="{C17A9A82-7CB9-4C11-A0DC-E68F8B4FB4ED}" destId="{CBAE3EBF-918A-46F8-8E4D-69ED91CC8B6D}" srcOrd="14" destOrd="0" presId="urn:microsoft.com/office/officeart/2005/8/layout/radial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668828-3F54-1C4E-9805-07CF2E0B7425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4DADC-C704-E142-97F7-07E795FF2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46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586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448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092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0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923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0598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62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562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562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>
            <a:lvl5pPr>
              <a:defRPr/>
            </a:lvl5pPr>
            <a:lvl6pPr marL="1719072">
              <a:defRPr/>
            </a:lvl6pPr>
            <a:lvl7pPr marL="1719072">
              <a:defRPr/>
            </a:lvl7pPr>
            <a:lvl8pPr marL="1719072">
              <a:defRPr/>
            </a:lvl8pPr>
            <a:lvl9pPr marL="1719072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tabLst/>
              <a:defRPr sz="1600"/>
            </a:lvl6pPr>
            <a:lvl7pPr marL="2173288" indent="-227013">
              <a:tabLst/>
              <a:defRPr sz="1600"/>
            </a:lvl7pPr>
            <a:lvl8pPr marL="2398713" indent="-227013">
              <a:tabLst/>
              <a:defRPr sz="1600"/>
            </a:lvl8pPr>
            <a:lvl9pPr marL="2625725" indent="-227013">
              <a:tabLst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1.wdp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11" Type="http://schemas.openxmlformats.org/officeDocument/2006/relationships/image" Target="../media/image24.gif"/><Relationship Id="rId5" Type="http://schemas.openxmlformats.org/officeDocument/2006/relationships/image" Target="../media/image18.jpeg"/><Relationship Id="rId15" Type="http://schemas.openxmlformats.org/officeDocument/2006/relationships/image" Target="../media/image27.pn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517526"/>
          </a:xfrm>
        </p:spPr>
        <p:txBody>
          <a:bodyPr/>
          <a:lstStyle/>
          <a:p>
            <a:r>
              <a:rPr lang="en-US" dirty="0" smtClean="0"/>
              <a:t>The personnel information management system in Laos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83811" y="4803962"/>
            <a:ext cx="82852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b="1" kern="0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Vilaythone</a:t>
            </a:r>
            <a:r>
              <a:rPr lang="en-US" sz="2800" b="1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en-US" sz="2800" b="1" kern="0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Sounthone</a:t>
            </a:r>
            <a:r>
              <a:rPr lang="en-US" sz="2800" b="1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en-US" sz="2800" b="1" kern="0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Xaymongkhounh</a:t>
            </a:r>
            <a:endParaRPr lang="en-US" sz="2800" b="1" kern="0" dirty="0" smtClean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>
              <a:lnSpc>
                <a:spcPct val="150000"/>
              </a:lnSpc>
              <a:defRPr/>
            </a:pPr>
            <a:r>
              <a:rPr lang="en-US" sz="2400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  <a:t>Deputy Director General of Planning and Cooperation Department, Ministry of Home Affairs (MOHA)</a:t>
            </a:r>
            <a:endParaRPr lang="lo-LA" sz="2400" kern="0" dirty="0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134099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116" y="228599"/>
            <a:ext cx="8596649" cy="14768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6000" kern="0" dirty="0" smtClean="0">
                <a:ln>
                  <a:noFill/>
                </a:ln>
                <a:effectLst/>
              </a:rPr>
              <a:t>IV. Issues and Challenges at provincial level</a:t>
            </a:r>
            <a:endParaRPr lang="en-US" sz="6000" dirty="0"/>
          </a:p>
        </p:txBody>
      </p:sp>
      <p:sp>
        <p:nvSpPr>
          <p:cNvPr id="6" name="Rectangle 5"/>
          <p:cNvSpPr/>
          <p:nvPr/>
        </p:nvSpPr>
        <p:spPr>
          <a:xfrm>
            <a:off x="280116" y="2574972"/>
            <a:ext cx="859664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charset="2"/>
              <a:buAutoNum type="arabicPlain"/>
            </a:pPr>
            <a:r>
              <a:rPr lang="en-US" sz="3200" dirty="0" smtClean="0">
                <a:solidFill>
                  <a:srgbClr val="002060"/>
                </a:solidFill>
                <a:cs typeface="Phetsarath OT"/>
              </a:rPr>
              <a:t>The internet in the past was available only in the form of land line and its service fee was quite high</a:t>
            </a:r>
          </a:p>
          <a:p>
            <a:pPr marL="457200" indent="-457200">
              <a:buFont typeface="Wingdings" charset="2"/>
              <a:buAutoNum type="arabicPlain"/>
            </a:pPr>
            <a:r>
              <a:rPr lang="en-US" sz="3200" dirty="0" smtClean="0">
                <a:solidFill>
                  <a:srgbClr val="002060"/>
                </a:solidFill>
                <a:cs typeface="Phetsarath OT"/>
              </a:rPr>
              <a:t>PIMS users are replaced without trainings</a:t>
            </a:r>
          </a:p>
          <a:p>
            <a:pPr marL="457200" indent="-457200">
              <a:buFont typeface="Wingdings" charset="2"/>
              <a:buAutoNum type="arabicPlain"/>
            </a:pPr>
            <a:r>
              <a:rPr lang="en-US" sz="3200" dirty="0" smtClean="0">
                <a:solidFill>
                  <a:srgbClr val="002060"/>
                </a:solidFill>
                <a:cs typeface="Phetsarath OT"/>
              </a:rPr>
              <a:t>The limitation of equipment</a:t>
            </a:r>
          </a:p>
        </p:txBody>
      </p:sp>
    </p:spTree>
    <p:extLst>
      <p:ext uri="{BB962C8B-B14F-4D97-AF65-F5344CB8AC3E}">
        <p14:creationId xmlns:p14="http://schemas.microsoft.com/office/powerpoint/2010/main" val="234155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0573" y="2333407"/>
            <a:ext cx="830687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lo-LA" sz="3200" dirty="0" smtClean="0">
              <a:cs typeface="Phetsarath OT" panose="02000500000000020004" pitchFamily="2" charset="0"/>
            </a:endParaRPr>
          </a:p>
          <a:p>
            <a:pPr marL="457200" indent="-457200" algn="just">
              <a:buAutoNum type="arabicPeriod"/>
            </a:pPr>
            <a:r>
              <a:rPr lang="en-US" sz="3200" dirty="0" smtClean="0">
                <a:cs typeface="Phetsarath OT" panose="02000500000000020004" pitchFamily="2" charset="0"/>
              </a:rPr>
              <a:t>The internet speed causes the problem in accessing the system</a:t>
            </a:r>
          </a:p>
          <a:p>
            <a:pPr marL="457200" indent="-457200" algn="just">
              <a:buAutoNum type="arabicPeriod"/>
            </a:pPr>
            <a:r>
              <a:rPr lang="en-US" sz="3200" dirty="0" smtClean="0">
                <a:cs typeface="Phetsarath OT" panose="02000500000000020004" pitchFamily="2" charset="0"/>
              </a:rPr>
              <a:t>Legislation on PIMS implementation for ministries</a:t>
            </a:r>
            <a:r>
              <a:rPr lang="en-US" sz="3200" dirty="0">
                <a:cs typeface="Phetsarath OT" panose="02000500000000020004" pitchFamily="2" charset="0"/>
              </a:rPr>
              <a:t> </a:t>
            </a:r>
            <a:r>
              <a:rPr lang="en-US" sz="3200" dirty="0" smtClean="0">
                <a:cs typeface="Phetsarath OT" panose="02000500000000020004" pitchFamily="2" charset="0"/>
              </a:rPr>
              <a:t>and organizations at central and local levels is not quite clear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44285" y="230898"/>
            <a:ext cx="8007048" cy="1680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5400" kern="0" dirty="0" smtClean="0"/>
              <a:t>IV. Issues and Challenges at MOHA</a:t>
            </a:r>
            <a:r>
              <a:rPr lang="en-US" sz="5400" kern="0" dirty="0"/>
              <a:t> i</a:t>
            </a:r>
            <a:r>
              <a:rPr lang="en-US" sz="5400" kern="0" dirty="0" smtClean="0"/>
              <a:t>n the past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45572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4761" y="2314119"/>
            <a:ext cx="8091713" cy="3693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en-US" sz="2600" b="1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The improvement of legislation</a:t>
            </a:r>
            <a:endParaRPr lang="lo-LA" sz="2600" b="1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Issuing Guideline on PIMS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Appointing National Steering Committee at central level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 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(led by MOHA)</a:t>
            </a:r>
            <a:endParaRPr lang="lo-LA" sz="2600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Issuing notice to ministries, government organizations at central and local levels to forming Steering 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C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ommittee and Desk 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O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fficer 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C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ommittee</a:t>
            </a:r>
            <a:endParaRPr lang="lo-LA" sz="2600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Organizing meetings with Steering 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C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ommittee and Desk 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O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fficer 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C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ommittee at central and local level</a:t>
            </a:r>
            <a:endParaRPr lang="lo-LA" sz="2600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23333" y="107649"/>
            <a:ext cx="8297275" cy="146473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5400" kern="0" dirty="0">
                <a:solidFill>
                  <a:srgbClr val="FFFFFF"/>
                </a:solidFill>
              </a:rPr>
              <a:t>V</a:t>
            </a:r>
            <a:r>
              <a:rPr lang="en-US" sz="5400" kern="0" dirty="0" smtClean="0">
                <a:ln>
                  <a:noFill/>
                </a:ln>
                <a:solidFill>
                  <a:srgbClr val="FFFFFF"/>
                </a:solidFill>
                <a:effectLst/>
              </a:rPr>
              <a:t>. Developing PIMS </a:t>
            </a:r>
            <a:r>
              <a:rPr lang="en-US" sz="5400" kern="0" dirty="0" smtClean="0">
                <a:solidFill>
                  <a:srgbClr val="FFFFFF"/>
                </a:solidFill>
              </a:rPr>
              <a:t>since</a:t>
            </a:r>
            <a:r>
              <a:rPr lang="en-US" sz="5400" kern="0" dirty="0" smtClean="0">
                <a:ln>
                  <a:noFill/>
                </a:ln>
                <a:solidFill>
                  <a:srgbClr val="FFFFFF"/>
                </a:solidFill>
                <a:effectLst/>
              </a:rPr>
              <a:t> 2014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1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23332" y="2025907"/>
            <a:ext cx="8297275" cy="483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2. Program improvement</a:t>
            </a:r>
            <a:endParaRPr lang="lo-LA" sz="2800" b="1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Developing modern PIM</a:t>
            </a:r>
            <a:r>
              <a:rPr lang="en-US" sz="2800" dirty="0">
                <a:solidFill>
                  <a:srgbClr val="000000"/>
                </a:solidFill>
                <a:cs typeface="Phetsarath OT" panose="02000500000000020004" pitchFamily="2" charset="0"/>
              </a:rPr>
              <a:t>S</a:t>
            </a:r>
            <a:r>
              <a:rPr lang="lo-LA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(the system can be used through 3G</a:t>
            </a:r>
            <a:r>
              <a:rPr lang="lo-LA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and can check the number of civil servants online)</a:t>
            </a:r>
            <a:endParaRPr lang="lo-LA" sz="2800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Providing trainings on PIMS to ministries, government organizations at central and local levels</a:t>
            </a:r>
            <a:endParaRPr lang="lo-LA" sz="2800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algn="just"/>
            <a:r>
              <a:rPr lang="en-US" sz="2800" dirty="0">
                <a:solidFill>
                  <a:srgbClr val="000000"/>
                </a:solidFill>
                <a:cs typeface="Phetsarath OT" panose="02000500000000020004" pitchFamily="2" charset="0"/>
              </a:rPr>
              <a:t>	</a:t>
            </a: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1) Training for administrator</a:t>
            </a:r>
          </a:p>
          <a:p>
            <a:pPr algn="just"/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	2) Training on general use</a:t>
            </a:r>
          </a:p>
          <a:p>
            <a:pPr algn="just"/>
            <a:r>
              <a:rPr lang="en-US" sz="2800" dirty="0">
                <a:solidFill>
                  <a:srgbClr val="000000"/>
                </a:solidFill>
                <a:cs typeface="Phetsarath OT" panose="02000500000000020004" pitchFamily="2" charset="0"/>
              </a:rPr>
              <a:t>	</a:t>
            </a: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3) Training on how to check the number of civil 				</a:t>
            </a:r>
            <a:r>
              <a:rPr lang="en-US" sz="2800" dirty="0">
                <a:solidFill>
                  <a:srgbClr val="000000"/>
                </a:solidFill>
                <a:cs typeface="Phetsarath OT" panose="02000500000000020004" pitchFamily="2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      		servants</a:t>
            </a:r>
            <a:endParaRPr lang="lo-LA" sz="2800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23333" y="107649"/>
            <a:ext cx="8297275" cy="146473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5400" kern="0" dirty="0">
                <a:solidFill>
                  <a:srgbClr val="FFFFFF"/>
                </a:solidFill>
              </a:rPr>
              <a:t>V</a:t>
            </a:r>
            <a:r>
              <a:rPr lang="en-US" sz="5400" kern="0" dirty="0" smtClean="0">
                <a:ln>
                  <a:noFill/>
                </a:ln>
                <a:solidFill>
                  <a:srgbClr val="FFFFFF"/>
                </a:solidFill>
                <a:effectLst/>
              </a:rPr>
              <a:t>. Developing PIMS </a:t>
            </a:r>
            <a:r>
              <a:rPr lang="en-US" sz="5400" kern="0" dirty="0" smtClean="0">
                <a:solidFill>
                  <a:srgbClr val="FFFFFF"/>
                </a:solidFill>
              </a:rPr>
              <a:t>since</a:t>
            </a:r>
            <a:r>
              <a:rPr lang="en-US" sz="5400" kern="0" dirty="0" smtClean="0">
                <a:ln>
                  <a:noFill/>
                </a:ln>
                <a:solidFill>
                  <a:srgbClr val="FFFFFF"/>
                </a:solidFill>
                <a:effectLst/>
              </a:rPr>
              <a:t> 2014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33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476500" y="38100"/>
            <a:ext cx="6667500" cy="1079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6500" y="38100"/>
            <a:ext cx="6667500" cy="962459"/>
          </a:xfrm>
        </p:spPr>
        <p:txBody>
          <a:bodyPr>
            <a:normAutofit/>
          </a:bodyPr>
          <a:lstStyle/>
          <a:p>
            <a:r>
              <a:rPr lang="en-US" sz="3200" kern="0" dirty="0" smtClean="0">
                <a:solidFill>
                  <a:srgbClr val="000000"/>
                </a:solidFill>
                <a:effectLst/>
              </a:rPr>
              <a:t>VI. The content of PIMS since 2014</a:t>
            </a:r>
            <a:endParaRPr lang="en-US" sz="3200" dirty="0">
              <a:solidFill>
                <a:srgbClr val="0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8603196"/>
              </p:ext>
            </p:extLst>
          </p:nvPr>
        </p:nvGraphicFramePr>
        <p:xfrm>
          <a:off x="3676650" y="641047"/>
          <a:ext cx="5467350" cy="6640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161925" y="1893426"/>
            <a:ext cx="3724275" cy="4995054"/>
          </a:xfrm>
          <a:prstGeom prst="roundRect">
            <a:avLst>
              <a:gd name="adj" fmla="val 4956"/>
            </a:avLst>
          </a:prstGeom>
          <a:noFill/>
          <a:ln w="38100" cap="flat" cmpd="sng" algn="ctr">
            <a:noFill/>
            <a:prstDash val="solid"/>
            <a:miter lim="800000"/>
          </a:ln>
          <a:effectLst/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65125" indent="-365125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SzPct val="120000"/>
              <a:buFontTx/>
              <a:buBlip>
                <a:blip r:embed="rId7"/>
              </a:buBlip>
              <a:defRPr sz="2800" kern="120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latin typeface="Phetsarath OT" panose="02000500000000020004" pitchFamily="2" charset="0"/>
                <a:ea typeface="+mn-ea"/>
                <a:cs typeface="Phetsarath OT" panose="02000500000000020004" pitchFamily="2" charset="0"/>
              </a:defRPr>
            </a:lvl1pPr>
            <a:lvl2pPr marL="801688" indent="-344488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SzPct val="120000"/>
              <a:buFontTx/>
              <a:buBlip>
                <a:blip r:embed="rId7"/>
              </a:buBlip>
              <a:defRPr sz="2400" kern="120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latin typeface="Phetsarath OT" panose="02000500000000020004" pitchFamily="2" charset="0"/>
                <a:ea typeface="+mn-ea"/>
                <a:cs typeface="Phetsarath OT" panose="02000500000000020004" pitchFamily="2" charset="0"/>
              </a:defRPr>
            </a:lvl2pPr>
            <a:lvl3pPr marL="1252538" indent="-338138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SzPct val="120000"/>
              <a:buFontTx/>
              <a:buBlip>
                <a:blip r:embed="rId7"/>
              </a:buBlip>
              <a:defRPr sz="2000" kern="120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latin typeface="Phetsarath OT" panose="02000500000000020004" pitchFamily="2" charset="0"/>
                <a:ea typeface="+mn-ea"/>
                <a:cs typeface="Phetsarath OT" panose="02000500000000020004" pitchFamily="2" charset="0"/>
              </a:defRPr>
            </a:lvl3pPr>
            <a:lvl4pPr marL="1701800" indent="-3302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SzPct val="120000"/>
              <a:buFontTx/>
              <a:buBlip>
                <a:blip r:embed="rId7"/>
              </a:buBlip>
              <a:defRPr sz="1800" kern="120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latin typeface="Phetsarath OT" panose="02000500000000020004" pitchFamily="2" charset="0"/>
                <a:ea typeface="+mn-ea"/>
                <a:cs typeface="Phetsarath OT" panose="02000500000000020004" pitchFamily="2" charset="0"/>
              </a:defRPr>
            </a:lvl4pPr>
            <a:lvl5pPr marL="2152650" indent="-32385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SzPct val="120000"/>
              <a:buFontTx/>
              <a:buBlip>
                <a:blip r:embed="rId7"/>
              </a:buBlip>
              <a:defRPr sz="1800" kern="120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latin typeface="Phetsarath OT" panose="02000500000000020004" pitchFamily="2" charset="0"/>
                <a:ea typeface="+mn-ea"/>
                <a:cs typeface="Phetsarath OT" panose="02000500000000020004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Can handle large scale data efficiently and smoothly</a:t>
            </a:r>
            <a:endParaRPr lang="lo-LA" dirty="0"/>
          </a:p>
          <a:p>
            <a:r>
              <a:rPr lang="en-US" dirty="0" smtClean="0"/>
              <a:t>Quickly access</a:t>
            </a:r>
            <a:endParaRPr lang="lo-LA" dirty="0" smtClean="0"/>
          </a:p>
          <a:p>
            <a:r>
              <a:rPr lang="en-US" dirty="0" smtClean="0"/>
              <a:t>Add some functions to make civil service management more comprehensive and adjustable to real situation</a:t>
            </a:r>
            <a:endParaRPr lang="lo-LA" dirty="0" smtClean="0"/>
          </a:p>
          <a:p>
            <a:r>
              <a:rPr lang="en-US" dirty="0" smtClean="0"/>
              <a:t>Link to salary and other systems</a:t>
            </a:r>
            <a:endParaRPr lang="lo-LA" dirty="0" smtClean="0"/>
          </a:p>
          <a:p>
            <a:endParaRPr lang="lo-LA" dirty="0" smtClean="0"/>
          </a:p>
          <a:p>
            <a:endParaRPr lang="lo-LA" dirty="0" smtClean="0"/>
          </a:p>
          <a:p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5461983" y="2561188"/>
            <a:ext cx="1910444" cy="2547258"/>
            <a:chOff x="570789" y="3798278"/>
            <a:chExt cx="1705630" cy="1705630"/>
          </a:xfrm>
        </p:grpSpPr>
        <p:sp>
          <p:nvSpPr>
            <p:cNvPr id="8" name="Oval 7"/>
            <p:cNvSpPr/>
            <p:nvPr/>
          </p:nvSpPr>
          <p:spPr>
            <a:xfrm>
              <a:off x="570789" y="3798278"/>
              <a:ext cx="1705630" cy="170563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44000">
                  <a:schemeClr val="accent1">
                    <a:lumMod val="77000"/>
                    <a:lumOff val="23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50000" r="50000" b="50000"/>
              </a:path>
            </a:gra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03252" y="4070011"/>
              <a:ext cx="1468448" cy="1162164"/>
            </a:xfrm>
            <a:prstGeom prst="rect">
              <a:avLst/>
            </a:prstGeom>
          </p:spPr>
          <p:txBody>
            <a:bodyPr wrap="none">
              <a:prstTxWarp prst="textInflate">
                <a:avLst>
                  <a:gd name="adj" fmla="val 20000"/>
                </a:avLst>
              </a:prstTxWarp>
              <a:spAutoFit/>
            </a:bodyPr>
            <a:lstStyle/>
            <a:p>
              <a:pPr algn="ctr"/>
              <a:r>
                <a:rPr lang="en-US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Imprint MT Shadow" panose="04020605060303030202" pitchFamily="82" charset="0"/>
                </a:rPr>
                <a:t>PIMS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77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10B69C-3E5C-4798-BD11-32B70E83F7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6510B69C-3E5C-4798-BD11-32B70E83F7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DAE3A4-7566-4877-9D84-54B592E1FF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6EDAE3A4-7566-4877-9D84-54B592E1FF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1A5C5F-4C77-4D66-87FE-B506BF6E33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261A5C5F-4C77-4D66-87FE-B506BF6E33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F372BD-B527-4D09-BE4E-07E325573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9FF372BD-B527-4D09-BE4E-07E3255737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4189869-0732-451A-B6EB-B8766C07B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24189869-0732-451A-B6EB-B8766C07BD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AE2212-AF9B-41C6-B33D-33EC9DF5AD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7DAE2212-AF9B-41C6-B33D-33EC9DF5AD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BBDAD0-03CC-4912-A1E7-BEADF05512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graphicEl>
                                              <a:dgm id="{5DBBDAD0-03CC-4912-A1E7-BEADF05512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F639C1-7FBF-4DBC-8664-9D37F0A1CC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graphicEl>
                                              <a:dgm id="{BAF639C1-7FBF-4DBC-8664-9D37F0A1CC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EDF325-0148-41FB-B86B-6462AC603D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5EEDF325-0148-41FB-B86B-6462AC603D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DBA03A-32AE-4DA6-82CF-FC7B39D382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>
                                            <p:graphicEl>
                                              <a:dgm id="{E8DBA03A-32AE-4DA6-82CF-FC7B39D382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4128A7-C6E8-46A2-B81A-17F557F90C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">
                                            <p:graphicEl>
                                              <a:dgm id="{AD4128A7-C6E8-46A2-B81A-17F557F90C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9CA1FD-EE39-44A3-822F-67C933BE3F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">
                                            <p:graphicEl>
                                              <a:dgm id="{C99CA1FD-EE39-44A3-822F-67C933BE3F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9BAABE-353C-4D15-9D30-BDD58E139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">
                                            <p:graphicEl>
                                              <a:dgm id="{1C9BAABE-353C-4D15-9D30-BDD58E1394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47D333-F74E-47BC-880E-45F05909E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">
                                            <p:graphicEl>
                                              <a:dgm id="{9547D333-F74E-47BC-880E-45F05909E3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AE3EBF-918A-46F8-8E4D-69ED91CC8B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">
                                            <p:graphicEl>
                                              <a:dgm id="{CBAE3EBF-918A-46F8-8E4D-69ED91CC8B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15" y="126613"/>
            <a:ext cx="8913741" cy="1113919"/>
          </a:xfrm>
        </p:spPr>
        <p:txBody>
          <a:bodyPr>
            <a:normAutofit fontScale="90000"/>
          </a:bodyPr>
          <a:lstStyle/>
          <a:p>
            <a:r>
              <a:rPr lang="en-US" sz="4800" kern="0" dirty="0" smtClean="0"/>
              <a:t>VI. </a:t>
            </a:r>
            <a:r>
              <a:rPr lang="en-US" sz="4800" kern="0" dirty="0"/>
              <a:t>The content of PIMS since 2014</a:t>
            </a:r>
            <a:endParaRPr lang="en-US" sz="31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62" y="4869486"/>
            <a:ext cx="1378220" cy="1837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29494" y="3439706"/>
            <a:ext cx="1975556" cy="16975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16" y="1471961"/>
            <a:ext cx="1665713" cy="22209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12" name="Group 11"/>
          <p:cNvGrpSpPr/>
          <p:nvPr/>
        </p:nvGrpSpPr>
        <p:grpSpPr>
          <a:xfrm>
            <a:off x="3745177" y="1458953"/>
            <a:ext cx="932521" cy="1243361"/>
            <a:chOff x="693165" y="3798278"/>
            <a:chExt cx="1705630" cy="1705630"/>
          </a:xfrm>
        </p:grpSpPr>
        <p:sp>
          <p:nvSpPr>
            <p:cNvPr id="13" name="Oval 12"/>
            <p:cNvSpPr/>
            <p:nvPr/>
          </p:nvSpPr>
          <p:spPr>
            <a:xfrm>
              <a:off x="693165" y="3798278"/>
              <a:ext cx="1705630" cy="170563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44000">
                  <a:schemeClr val="accent1">
                    <a:lumMod val="77000"/>
                    <a:lumOff val="23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50000" r="50000" b="50000"/>
              </a:path>
            </a:gra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11755" y="4070009"/>
              <a:ext cx="1468448" cy="1162164"/>
            </a:xfrm>
            <a:prstGeom prst="rect">
              <a:avLst/>
            </a:prstGeom>
          </p:spPr>
          <p:txBody>
            <a:bodyPr wrap="none">
              <a:prstTxWarp prst="textInflate">
                <a:avLst>
                  <a:gd name="adj" fmla="val 20000"/>
                </a:avLst>
              </a:prstTxWarp>
              <a:spAutoFit/>
            </a:bodyPr>
            <a:lstStyle/>
            <a:p>
              <a:pPr algn="ctr"/>
              <a:r>
                <a:rPr lang="en-US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Imprint MT Shadow" panose="04020605060303030202" pitchFamily="82" charset="0"/>
                </a:rPr>
                <a:t>PIMS</a:t>
              </a: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r="7788"/>
          <a:stretch/>
        </p:blipFill>
        <p:spPr>
          <a:xfrm>
            <a:off x="6710602" y="1267882"/>
            <a:ext cx="803339" cy="128245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566" y="1452729"/>
            <a:ext cx="2733578" cy="1224484"/>
          </a:xfrm>
          <a:prstGeom prst="rect">
            <a:avLst/>
          </a:prstGeom>
        </p:spPr>
      </p:pic>
      <p:cxnSp>
        <p:nvCxnSpPr>
          <p:cNvPr id="18" name="Elbow Connector 17"/>
          <p:cNvCxnSpPr>
            <a:stCxn id="4" idx="3"/>
            <a:endCxn id="6" idx="2"/>
          </p:cNvCxnSpPr>
          <p:nvPr/>
        </p:nvCxnSpPr>
        <p:spPr>
          <a:xfrm flipV="1">
            <a:off x="1849882" y="5137299"/>
            <a:ext cx="1667390" cy="651001"/>
          </a:xfrm>
          <a:prstGeom prst="bentConnector2">
            <a:avLst/>
          </a:prstGeom>
          <a:ln w="571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6" idx="0"/>
            <a:endCxn id="13" idx="2"/>
          </p:cNvCxnSpPr>
          <p:nvPr/>
        </p:nvCxnSpPr>
        <p:spPr>
          <a:xfrm rot="5400000" flipH="1" flipV="1">
            <a:off x="2951688" y="2646218"/>
            <a:ext cx="1359072" cy="227905"/>
          </a:xfrm>
          <a:prstGeom prst="bentConnector2">
            <a:avLst/>
          </a:prstGeom>
          <a:ln w="571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6" idx="3"/>
            <a:endCxn id="67" idx="1"/>
          </p:cNvCxnSpPr>
          <p:nvPr/>
        </p:nvCxnSpPr>
        <p:spPr>
          <a:xfrm>
            <a:off x="7513941" y="1909108"/>
            <a:ext cx="617312" cy="4516"/>
          </a:xfrm>
          <a:prstGeom prst="bentConnector3">
            <a:avLst>
              <a:gd name="adj1" fmla="val 50000"/>
            </a:avLst>
          </a:prstGeom>
          <a:ln w="571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67" idx="2"/>
            <a:endCxn id="72" idx="3"/>
          </p:cNvCxnSpPr>
          <p:nvPr/>
        </p:nvCxnSpPr>
        <p:spPr>
          <a:xfrm rot="5400000">
            <a:off x="7352865" y="3576875"/>
            <a:ext cx="2283536" cy="221859"/>
          </a:xfrm>
          <a:prstGeom prst="bentConnector2">
            <a:avLst/>
          </a:prstGeom>
          <a:ln w="571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6" idx="3"/>
            <a:endCxn id="7" idx="3"/>
          </p:cNvCxnSpPr>
          <p:nvPr/>
        </p:nvCxnSpPr>
        <p:spPr>
          <a:xfrm rot="10800000">
            <a:off x="1993630" y="2582436"/>
            <a:ext cx="535865" cy="1706066"/>
          </a:xfrm>
          <a:prstGeom prst="bentConnector3">
            <a:avLst>
              <a:gd name="adj1" fmla="val 50000"/>
            </a:avLst>
          </a:prstGeom>
          <a:ln w="5715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7" idx="2"/>
            <a:endCxn id="4" idx="0"/>
          </p:cNvCxnSpPr>
          <p:nvPr/>
        </p:nvCxnSpPr>
        <p:spPr>
          <a:xfrm rot="5400000">
            <a:off x="572486" y="4281199"/>
            <a:ext cx="1176574" cy="1"/>
          </a:xfrm>
          <a:prstGeom prst="bentConnector3">
            <a:avLst>
              <a:gd name="adj1" fmla="val 50000"/>
            </a:avLst>
          </a:prstGeom>
          <a:ln w="5715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1052" flipH="1">
            <a:off x="4148296" y="2731112"/>
            <a:ext cx="2944194" cy="1224484"/>
          </a:xfrm>
          <a:prstGeom prst="rect">
            <a:avLst/>
          </a:prstGeom>
        </p:spPr>
      </p:pic>
      <p:cxnSp>
        <p:nvCxnSpPr>
          <p:cNvPr id="51" name="Elbow Connector 50"/>
          <p:cNvCxnSpPr>
            <a:stCxn id="13" idx="4"/>
          </p:cNvCxnSpPr>
          <p:nvPr/>
        </p:nvCxnSpPr>
        <p:spPr>
          <a:xfrm rot="5400000">
            <a:off x="3844858" y="3068891"/>
            <a:ext cx="733158" cy="2"/>
          </a:xfrm>
          <a:prstGeom prst="bentConnector3">
            <a:avLst>
              <a:gd name="adj1" fmla="val 50000"/>
            </a:avLst>
          </a:prstGeom>
          <a:ln w="5715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840" y="2677213"/>
            <a:ext cx="750350" cy="100046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043" y="4563634"/>
            <a:ext cx="668998" cy="73671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521" y="5442755"/>
            <a:ext cx="647903" cy="863871"/>
          </a:xfrm>
          <a:prstGeom prst="rect">
            <a:avLst/>
          </a:prstGeom>
        </p:spPr>
      </p:pic>
      <p:cxnSp>
        <p:nvCxnSpPr>
          <p:cNvPr id="59" name="Elbow Connector 58"/>
          <p:cNvCxnSpPr>
            <a:stCxn id="6" idx="1"/>
            <a:endCxn id="57" idx="1"/>
          </p:cNvCxnSpPr>
          <p:nvPr/>
        </p:nvCxnSpPr>
        <p:spPr>
          <a:xfrm>
            <a:off x="4505050" y="4288503"/>
            <a:ext cx="562993" cy="643487"/>
          </a:xfrm>
          <a:prstGeom prst="bentConnector3">
            <a:avLst>
              <a:gd name="adj1" fmla="val 50000"/>
            </a:avLst>
          </a:prstGeom>
          <a:ln w="57150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>
            <a:stCxn id="58" idx="1"/>
          </p:cNvCxnSpPr>
          <p:nvPr/>
        </p:nvCxnSpPr>
        <p:spPr>
          <a:xfrm rot="10800000">
            <a:off x="4245964" y="5074400"/>
            <a:ext cx="212558" cy="800290"/>
          </a:xfrm>
          <a:prstGeom prst="bentConnector2">
            <a:avLst/>
          </a:prstGeom>
          <a:ln w="57150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939" y="1333962"/>
            <a:ext cx="1050735" cy="120064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00207">
            <a:off x="106355" y="1143966"/>
            <a:ext cx="1047750" cy="78581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253" y="1281212"/>
            <a:ext cx="948619" cy="1264825"/>
          </a:xfrm>
          <a:prstGeom prst="rect">
            <a:avLst/>
          </a:prstGeom>
        </p:spPr>
      </p:pic>
      <p:grpSp>
        <p:nvGrpSpPr>
          <p:cNvPr id="75" name="Group 74"/>
          <p:cNvGrpSpPr/>
          <p:nvPr/>
        </p:nvGrpSpPr>
        <p:grpSpPr>
          <a:xfrm>
            <a:off x="5450202" y="3373799"/>
            <a:ext cx="3665567" cy="3538228"/>
            <a:chOff x="7266935" y="3373799"/>
            <a:chExt cx="4887423" cy="3538228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6935" y="4646040"/>
              <a:ext cx="4887423" cy="2265987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0023" y="3373799"/>
              <a:ext cx="2368248" cy="2911545"/>
            </a:xfrm>
            <a:prstGeom prst="rect">
              <a:avLst/>
            </a:prstGeom>
          </p:spPr>
        </p:pic>
      </p:grpSp>
      <p:pic>
        <p:nvPicPr>
          <p:cNvPr id="54" name="Picture 53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72" y="895554"/>
            <a:ext cx="993463" cy="993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752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5141"/>
            <a:ext cx="8561715" cy="1143000"/>
          </a:xfrm>
        </p:spPr>
        <p:txBody>
          <a:bodyPr/>
          <a:lstStyle/>
          <a:p>
            <a:r>
              <a:rPr lang="en-US" sz="6000" dirty="0" smtClean="0"/>
              <a:t>VII. Main focus of PIMS 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2011092"/>
            <a:ext cx="7662864" cy="46572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      Civil servant ID card  </a:t>
            </a:r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2400" dirty="0" smtClean="0"/>
              <a:t>      Daily work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2400" dirty="0" smtClean="0"/>
              <a:t>      Proposal and approval on the number of civil servants</a:t>
            </a:r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2400" dirty="0" smtClean="0"/>
              <a:t>      Update civil servant CV and relevant information</a:t>
            </a:r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2400" dirty="0" smtClean="0"/>
              <a:t>      Import the number of civil servants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1452"/>
            <a:ext cx="785813" cy="104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68" y="2842430"/>
            <a:ext cx="785813" cy="104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68" y="4054526"/>
            <a:ext cx="785813" cy="104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Oval 6"/>
          <p:cNvSpPr/>
          <p:nvPr/>
        </p:nvSpPr>
        <p:spPr>
          <a:xfrm>
            <a:off x="90858" y="5031712"/>
            <a:ext cx="1152155" cy="89572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2000" b="-12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199595"/>
              <a:satOff val="6662"/>
              <a:lumOff val="791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476449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26613"/>
            <a:ext cx="8780534" cy="11139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VIII. Checking the list of civil servants through PIMS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73" y="1252025"/>
            <a:ext cx="9020558" cy="56059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Easy, quick, comfortable and accurate for ministries and government organizations at central and local level to sum up the number of civil servants</a:t>
            </a:r>
            <a:endParaRPr lang="lo-LA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Avoid salary payment in duplicate</a:t>
            </a:r>
            <a:endParaRPr lang="lo-LA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Precise civil servants figure</a:t>
            </a:r>
            <a:endParaRPr lang="lo-LA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Ensure the accuracy of salary payment in each quarter</a:t>
            </a:r>
          </a:p>
          <a:p>
            <a:pPr marL="0" indent="0">
              <a:buNone/>
            </a:pPr>
            <a:endParaRPr lang="lo-LA" dirty="0" smtClean="0"/>
          </a:p>
          <a:p>
            <a:pPr marL="514350" indent="-514350">
              <a:buAutoNum type="arabicPeriod"/>
            </a:pP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63680" y="1537768"/>
            <a:ext cx="3119384" cy="754143"/>
            <a:chOff x="8302739" y="4201828"/>
            <a:chExt cx="4159178" cy="754143"/>
          </a:xfrm>
        </p:grpSpPr>
        <p:sp>
          <p:nvSpPr>
            <p:cNvPr id="14" name="Rounded Rectangle 13"/>
            <p:cNvSpPr/>
            <p:nvPr/>
          </p:nvSpPr>
          <p:spPr>
            <a:xfrm>
              <a:off x="8302739" y="4201828"/>
              <a:ext cx="4159178" cy="5196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3200" b="1" dirty="0" smtClean="0"/>
                <a:t>Good points</a:t>
              </a:r>
              <a:endParaRPr lang="en-US" sz="3200" b="1" dirty="0"/>
            </a:p>
          </p:txBody>
        </p:sp>
        <p:sp>
          <p:nvSpPr>
            <p:cNvPr id="15" name="Rounded Rectangle 4"/>
            <p:cNvSpPr/>
            <p:nvPr/>
          </p:nvSpPr>
          <p:spPr>
            <a:xfrm>
              <a:off x="8353475" y="4487033"/>
              <a:ext cx="4108442" cy="46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b="1" kern="1200" dirty="0">
                <a:latin typeface="Phetsarath OT" panose="02000500000000020004" pitchFamily="2" charset="0"/>
                <a:cs typeface="Phetsarath O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508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73" y="1252025"/>
            <a:ext cx="9020558" cy="56059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22" y="922792"/>
            <a:ext cx="785813" cy="104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534" y="1108093"/>
            <a:ext cx="7495864" cy="5640437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2327856" y="4391697"/>
            <a:ext cx="1458533" cy="6697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208722" y="161246"/>
            <a:ext cx="8780534" cy="1249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/>
              <a:t>VIII. Checking the list of civil servants through PIMS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44380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679" y="1822973"/>
            <a:ext cx="8091595" cy="50350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endParaRPr lang="en-US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cs typeface="Phetsarath OT" panose="02000500000000020004" pitchFamily="2" charset="0"/>
              </a:rPr>
              <a:t>Some organizations cannot provide information on time such as Tax department of Ministry of Finance, National Assembly and Ministry of Health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cs typeface="Phetsarath OT" panose="02000500000000020004" pitchFamily="2" charset="0"/>
              </a:rPr>
              <a:t>Some organizations are late to upload information into database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01732" y="2057442"/>
            <a:ext cx="3119384" cy="754143"/>
            <a:chOff x="8302739" y="4201828"/>
            <a:chExt cx="4159178" cy="754143"/>
          </a:xfrm>
        </p:grpSpPr>
        <p:sp>
          <p:nvSpPr>
            <p:cNvPr id="14" name="Rounded Rectangle 13"/>
            <p:cNvSpPr/>
            <p:nvPr/>
          </p:nvSpPr>
          <p:spPr>
            <a:xfrm>
              <a:off x="8302739" y="4201828"/>
              <a:ext cx="4159178" cy="5196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n-US" sz="3200" dirty="0" smtClean="0"/>
                <a:t>Weakness</a:t>
              </a:r>
              <a:endParaRPr lang="en-US" sz="3200" dirty="0"/>
            </a:p>
          </p:txBody>
        </p:sp>
        <p:sp>
          <p:nvSpPr>
            <p:cNvPr id="15" name="Rounded Rectangle 4"/>
            <p:cNvSpPr/>
            <p:nvPr/>
          </p:nvSpPr>
          <p:spPr>
            <a:xfrm>
              <a:off x="8353475" y="4487033"/>
              <a:ext cx="4108442" cy="46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latin typeface="Phetsarath OT" panose="02000500000000020004" pitchFamily="2" charset="0"/>
                <a:cs typeface="Phetsarath OT" panose="02000500000000020004" pitchFamily="2" charset="0"/>
              </a:endParaRPr>
            </a:p>
          </p:txBody>
        </p:sp>
      </p:grp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46956" y="345141"/>
            <a:ext cx="843984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VIII. Checking the list of civil servants through PIMS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57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6181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26613"/>
            <a:ext cx="8780534" cy="1226688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VI. Checking the list of civil servants through </a:t>
            </a:r>
            <a:r>
              <a:rPr lang="en-US" sz="4800" dirty="0" smtClean="0"/>
              <a:t>PIMS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73" y="1252025"/>
            <a:ext cx="9020558" cy="56059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76838" y="1353301"/>
            <a:ext cx="3119818" cy="519674"/>
            <a:chOff x="8353475" y="4436297"/>
            <a:chExt cx="4159757" cy="519674"/>
          </a:xfrm>
        </p:grpSpPr>
        <p:sp>
          <p:nvSpPr>
            <p:cNvPr id="14" name="Rounded Rectangle 13"/>
            <p:cNvSpPr/>
            <p:nvPr/>
          </p:nvSpPr>
          <p:spPr>
            <a:xfrm>
              <a:off x="8354054" y="4436297"/>
              <a:ext cx="4159178" cy="5196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n-US" sz="3200" dirty="0" smtClean="0">
                  <a:latin typeface="+mj-lt"/>
                  <a:cs typeface="Phetsarath OT" panose="02000500000000020004" pitchFamily="2" charset="0"/>
                </a:rPr>
                <a:t>Weakness</a:t>
              </a:r>
              <a:endParaRPr lang="en-US" sz="3200" dirty="0">
                <a:latin typeface="+mj-lt"/>
                <a:cs typeface="Phetsarath OT" panose="02000500000000020004" pitchFamily="2" charset="0"/>
              </a:endParaRPr>
            </a:p>
          </p:txBody>
        </p:sp>
        <p:sp>
          <p:nvSpPr>
            <p:cNvPr id="15" name="Rounded Rectangle 4"/>
            <p:cNvSpPr/>
            <p:nvPr/>
          </p:nvSpPr>
          <p:spPr>
            <a:xfrm>
              <a:off x="8353475" y="4487033"/>
              <a:ext cx="4108442" cy="46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latin typeface="+mj-lt"/>
                <a:cs typeface="Phetsarath OT" panose="02000500000000020004" pitchFamily="2" charset="0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3" y="1500839"/>
            <a:ext cx="8886423" cy="532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78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26613"/>
            <a:ext cx="8780534" cy="11139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VIII. Checking the list of civil servants through PIMS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679" y="1417231"/>
            <a:ext cx="8285632" cy="528641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3200" dirty="0" smtClean="0"/>
          </a:p>
          <a:p>
            <a:pPr marL="514350" indent="-514350">
              <a:buAutoNum type="arabicPeriod"/>
            </a:pPr>
            <a:r>
              <a:rPr lang="en-US" sz="3200" dirty="0">
                <a:solidFill>
                  <a:schemeClr val="tx1"/>
                </a:solidFill>
                <a:cs typeface="Phetsarath OT" panose="02000500000000020004" pitchFamily="2" charset="0"/>
              </a:rPr>
              <a:t>Lack of </a:t>
            </a:r>
            <a:r>
              <a:rPr lang="en-US" sz="3200" dirty="0" smtClean="0">
                <a:solidFill>
                  <a:schemeClr val="tx1"/>
                </a:solidFill>
                <a:cs typeface="Phetsarath OT" panose="02000500000000020004" pitchFamily="2" charset="0"/>
              </a:rPr>
              <a:t>personnel to deal </a:t>
            </a:r>
            <a:r>
              <a:rPr lang="en-US" sz="3200" dirty="0">
                <a:solidFill>
                  <a:schemeClr val="tx1"/>
                </a:solidFill>
                <a:cs typeface="Phetsarath OT" panose="02000500000000020004" pitchFamily="2" charset="0"/>
              </a:rPr>
              <a:t>with work load </a:t>
            </a:r>
            <a:endParaRPr lang="en-US" sz="3200" dirty="0" smtClean="0">
              <a:solidFill>
                <a:schemeClr val="tx1"/>
              </a:solidFill>
              <a:cs typeface="Phetsarath OT" panose="02000500000000020004" pitchFamily="2" charset="0"/>
            </a:endParaRPr>
          </a:p>
          <a:p>
            <a:pPr marL="514350" indent="-514350"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cs typeface="Phetsarath OT" panose="02000500000000020004" pitchFamily="2" charset="0"/>
              </a:rPr>
              <a:t>Lack of experience and trainings for those in charge of this work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cs typeface="Phetsarath OT" panose="02000500000000020004" pitchFamily="2" charset="0"/>
              </a:rPr>
              <a:t>Server capacity and MOHA internet are not matched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66452" y="1475289"/>
            <a:ext cx="3326091" cy="754143"/>
            <a:chOff x="8302738" y="4201828"/>
            <a:chExt cx="4434787" cy="754143"/>
          </a:xfrm>
        </p:grpSpPr>
        <p:sp>
          <p:nvSpPr>
            <p:cNvPr id="14" name="Rounded Rectangle 13"/>
            <p:cNvSpPr/>
            <p:nvPr/>
          </p:nvSpPr>
          <p:spPr>
            <a:xfrm>
              <a:off x="8302738" y="4201828"/>
              <a:ext cx="4434787" cy="5196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3200" dirty="0" smtClean="0"/>
                <a:t>Issues in MOHA</a:t>
              </a:r>
              <a:endParaRPr lang="en-US" sz="3200" dirty="0"/>
            </a:p>
          </p:txBody>
        </p:sp>
        <p:sp>
          <p:nvSpPr>
            <p:cNvPr id="15" name="Rounded Rectangle 4"/>
            <p:cNvSpPr/>
            <p:nvPr/>
          </p:nvSpPr>
          <p:spPr>
            <a:xfrm>
              <a:off x="8353475" y="4487033"/>
              <a:ext cx="4108442" cy="46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latin typeface="Phetsarath OT" panose="02000500000000020004" pitchFamily="2" charset="0"/>
                <a:cs typeface="Phetsarath O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843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26613"/>
            <a:ext cx="8780534" cy="1113919"/>
          </a:xfrm>
        </p:spPr>
        <p:txBody>
          <a:bodyPr>
            <a:normAutofit/>
          </a:bodyPr>
          <a:lstStyle/>
          <a:p>
            <a:r>
              <a:rPr lang="en-US" sz="4800" dirty="0" smtClean="0"/>
              <a:t>IX. Using PIMS as daily work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73" y="1730327"/>
            <a:ext cx="9020558" cy="51276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Support and follow up the use of PIMS of other organization</a:t>
            </a:r>
            <a:endParaRPr lang="lo-LA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Solve problems or mistakes made by others in keying information</a:t>
            </a:r>
            <a:endParaRPr lang="lo-LA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Maintaining</a:t>
            </a:r>
            <a:r>
              <a:rPr lang="lo-LA" sz="3200" dirty="0" smtClean="0"/>
              <a:t> </a:t>
            </a:r>
            <a:r>
              <a:rPr lang="en-US" sz="3200" dirty="0" smtClean="0"/>
              <a:t>Server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Checking the list of civil servant</a:t>
            </a:r>
            <a:endParaRPr lang="lo-LA" sz="3200" dirty="0" smtClean="0"/>
          </a:p>
          <a:p>
            <a:pPr marL="514350" indent="-514350">
              <a:buAutoNum type="arabicPeriod"/>
            </a:pPr>
            <a:endParaRPr lang="en-US" sz="3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41" y="836949"/>
            <a:ext cx="785813" cy="104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3" name="Group 12"/>
          <p:cNvGrpSpPr/>
          <p:nvPr/>
        </p:nvGrpSpPr>
        <p:grpSpPr>
          <a:xfrm>
            <a:off x="974017" y="1454385"/>
            <a:ext cx="7631825" cy="519674"/>
            <a:chOff x="8328107" y="4461665"/>
            <a:chExt cx="4159178" cy="519674"/>
          </a:xfrm>
        </p:grpSpPr>
        <p:sp>
          <p:nvSpPr>
            <p:cNvPr id="14" name="Rounded Rectangle 13"/>
            <p:cNvSpPr/>
            <p:nvPr/>
          </p:nvSpPr>
          <p:spPr>
            <a:xfrm>
              <a:off x="8328107" y="4461665"/>
              <a:ext cx="4159178" cy="5196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8353475" y="4487033"/>
              <a:ext cx="4108442" cy="46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dirty="0" smtClean="0">
                  <a:cs typeface="Phetsarath OT" panose="02000500000000020004" pitchFamily="2" charset="0"/>
                </a:rPr>
                <a:t>Using PIMS as daily work in MOHA</a:t>
              </a:r>
              <a:endParaRPr lang="en-US" sz="3200" kern="1200" dirty="0">
                <a:solidFill>
                  <a:srgbClr val="FF0000"/>
                </a:solidFill>
                <a:cs typeface="Phetsarath O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551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26613"/>
            <a:ext cx="8780534" cy="1113919"/>
          </a:xfrm>
        </p:spPr>
        <p:txBody>
          <a:bodyPr>
            <a:noAutofit/>
          </a:bodyPr>
          <a:lstStyle/>
          <a:p>
            <a:r>
              <a:rPr lang="en-US" sz="6000" dirty="0"/>
              <a:t>X</a:t>
            </a:r>
            <a:r>
              <a:rPr lang="en-US" sz="6000" dirty="0" smtClean="0"/>
              <a:t>. Future plan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73" y="1993450"/>
            <a:ext cx="9020558" cy="44973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ID cards will provide to civil servants with information in database and certified or approved in the list of civil servant</a:t>
            </a:r>
            <a:endParaRPr lang="lo-LA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The ID card can be used for different purposes since recruiting and leaving or getting retired from public sector (Civil servant status, Salary payment and Social welfare)</a:t>
            </a:r>
            <a:endParaRPr lang="en-US" sz="32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627592" y="1474643"/>
            <a:ext cx="7750703" cy="1012756"/>
            <a:chOff x="8263321" y="4461665"/>
            <a:chExt cx="4223964" cy="677574"/>
          </a:xfrm>
        </p:grpSpPr>
        <p:sp>
          <p:nvSpPr>
            <p:cNvPr id="14" name="Rounded Rectangle 13"/>
            <p:cNvSpPr/>
            <p:nvPr/>
          </p:nvSpPr>
          <p:spPr>
            <a:xfrm>
              <a:off x="8328107" y="4461665"/>
              <a:ext cx="4159178" cy="6775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8263321" y="4487033"/>
              <a:ext cx="4108442" cy="6522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dirty="0" smtClean="0">
                  <a:latin typeface="+mj-lt"/>
                  <a:cs typeface="Phetsarath OT" panose="02000500000000020004" pitchFamily="2" charset="0"/>
                </a:rPr>
                <a:t>ID Card for Civil Servants of ministries and organizations at central level</a:t>
              </a:r>
              <a:endParaRPr lang="en-US" sz="3200" kern="1200" dirty="0">
                <a:solidFill>
                  <a:srgbClr val="FF0000"/>
                </a:solidFill>
                <a:latin typeface="+mj-lt"/>
                <a:cs typeface="Phetsarath O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385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26613"/>
            <a:ext cx="8780534" cy="1113919"/>
          </a:xfrm>
        </p:spPr>
        <p:txBody>
          <a:bodyPr>
            <a:normAutofit/>
          </a:bodyPr>
          <a:lstStyle/>
          <a:p>
            <a:r>
              <a:rPr lang="en-US" sz="6000" dirty="0"/>
              <a:t>X. Future plan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08722" y="2240427"/>
            <a:ext cx="8935278" cy="3936536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3200" dirty="0" smtClean="0"/>
              <a:t>Organize meetings for steering committee and desk officer committee at local level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Provide training on the use od PIMS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Support, follow up the use and maintenance of PIMS</a:t>
            </a:r>
            <a:endParaRPr lang="lo-LA" sz="3200" dirty="0" smtClean="0"/>
          </a:p>
        </p:txBody>
      </p:sp>
      <p:grpSp>
        <p:nvGrpSpPr>
          <p:cNvPr id="13" name="Group 12"/>
          <p:cNvGrpSpPr/>
          <p:nvPr/>
        </p:nvGrpSpPr>
        <p:grpSpPr>
          <a:xfrm>
            <a:off x="508714" y="1240532"/>
            <a:ext cx="7750703" cy="664712"/>
            <a:chOff x="8263321" y="4461665"/>
            <a:chExt cx="4223964" cy="519674"/>
          </a:xfrm>
        </p:grpSpPr>
        <p:sp>
          <p:nvSpPr>
            <p:cNvPr id="14" name="Rounded Rectangle 13"/>
            <p:cNvSpPr/>
            <p:nvPr/>
          </p:nvSpPr>
          <p:spPr>
            <a:xfrm>
              <a:off x="8328107" y="4461665"/>
              <a:ext cx="4159178" cy="5196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8263321" y="4487033"/>
              <a:ext cx="4108442" cy="46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dirty="0" smtClean="0">
                  <a:latin typeface="+mj-lt"/>
                  <a:cs typeface="Phetsarath OT" panose="02000500000000020004" pitchFamily="2" charset="0"/>
                </a:rPr>
                <a:t>Extending the PIMS to local level</a:t>
              </a:r>
              <a:endParaRPr lang="en-US" sz="3600" kern="1200" dirty="0">
                <a:solidFill>
                  <a:srgbClr val="FF0000"/>
                </a:solidFill>
                <a:latin typeface="+mj-lt"/>
                <a:cs typeface="Phetsarath O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643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dirty="0" smtClean="0"/>
              <a:t>Conclusion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67878"/>
            <a:ext cx="8229600" cy="4451206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ü"/>
            </a:pPr>
            <a:r>
              <a:rPr lang="en-US" sz="2800" dirty="0" smtClean="0"/>
              <a:t>PIMS is an outstanding theme regarding civil service management into modern/digital form</a:t>
            </a:r>
          </a:p>
          <a:p>
            <a:pPr>
              <a:buFont typeface="Wingdings" charset="2"/>
              <a:buChar char="ü"/>
            </a:pPr>
            <a:r>
              <a:rPr lang="en-US" sz="2800" dirty="0" smtClean="0"/>
              <a:t>It has witnessed achievement or progress, but some challenges and weaknesses still largely remain</a:t>
            </a:r>
          </a:p>
          <a:p>
            <a:pPr>
              <a:buFont typeface="Wingdings" charset="2"/>
              <a:buChar char="ü"/>
            </a:pPr>
            <a:r>
              <a:rPr lang="en-US" sz="2800" dirty="0" smtClean="0"/>
              <a:t>In Laos, although each ministry has used or imported digital system into its work, the system has not been centralized or linked among ministries like other countries</a:t>
            </a:r>
          </a:p>
          <a:p>
            <a:pPr>
              <a:buFont typeface="Wingdings" charset="2"/>
              <a:buChar char="ü"/>
            </a:pPr>
            <a:r>
              <a:rPr lang="en-US" sz="2800" dirty="0" smtClean="0"/>
              <a:t>Currently, there are 46 organizations using or sharing MOHA database. This will be extended to more 400-500 organizations/units across the nation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088874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9298"/>
            <a:ext cx="8229600" cy="3252257"/>
          </a:xfrm>
        </p:spPr>
        <p:txBody>
          <a:bodyPr/>
          <a:lstStyle/>
          <a:p>
            <a:r>
              <a:rPr lang="en-US" sz="9600" dirty="0" smtClean="0">
                <a:solidFill>
                  <a:schemeClr val="tx1"/>
                </a:solidFill>
              </a:rPr>
              <a:t>Thank you </a:t>
            </a:r>
            <a:endParaRPr lang="en-US" sz="9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60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I. MOHA Roles and Mandates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6475"/>
            <a:ext cx="8229600" cy="4886599"/>
          </a:xfrm>
        </p:spPr>
        <p:txBody>
          <a:bodyPr>
            <a:normAutofit/>
          </a:bodyPr>
          <a:lstStyle/>
          <a:p>
            <a:pPr algn="just">
              <a:buFont typeface="Wingdings" charset="2"/>
              <a:buChar char="v"/>
            </a:pPr>
            <a:r>
              <a:rPr lang="en-US" sz="3600" b="1" dirty="0" smtClean="0"/>
              <a:t> Role</a:t>
            </a:r>
          </a:p>
          <a:p>
            <a:pPr marL="0" indent="0" algn="just">
              <a:buNone/>
            </a:pPr>
            <a:r>
              <a:rPr lang="en-US" sz="2800" dirty="0" smtClean="0"/>
              <a:t>	The Ministry of Home Affairs (MOHA) is a government organization, which has the role of secretariat to the government at the macro level, regarding </a:t>
            </a:r>
            <a:r>
              <a:rPr lang="en-US" sz="2800" b="1" dirty="0" smtClean="0"/>
              <a:t>public organizational development </a:t>
            </a:r>
            <a:r>
              <a:rPr lang="en-US" sz="2800" dirty="0" smtClean="0"/>
              <a:t>at central and local levels; </a:t>
            </a:r>
            <a:r>
              <a:rPr lang="en-US" sz="2800" b="1" dirty="0" smtClean="0"/>
              <a:t>civil service management</a:t>
            </a:r>
            <a:r>
              <a:rPr lang="en-US" sz="2800" dirty="0" smtClean="0"/>
              <a:t>; </a:t>
            </a:r>
            <a:r>
              <a:rPr lang="en-US" sz="2800" b="1" dirty="0" smtClean="0"/>
              <a:t>civil society regulation and management</a:t>
            </a:r>
            <a:r>
              <a:rPr lang="en-US" sz="2800" dirty="0" smtClean="0"/>
              <a:t>; </a:t>
            </a:r>
            <a:r>
              <a:rPr lang="en-US" sz="2800" b="1" dirty="0" smtClean="0"/>
              <a:t>geography matters, archives</a:t>
            </a:r>
            <a:r>
              <a:rPr lang="en-US" sz="2800" dirty="0" smtClean="0"/>
              <a:t>; </a:t>
            </a:r>
            <a:r>
              <a:rPr lang="en-US" sz="2800" b="1" dirty="0" smtClean="0"/>
              <a:t>ethnic and religion matters</a:t>
            </a:r>
            <a:r>
              <a:rPr lang="en-US" sz="2800" dirty="0" smtClean="0"/>
              <a:t>; </a:t>
            </a:r>
            <a:r>
              <a:rPr lang="en-US" sz="2800" b="1" dirty="0" smtClean="0"/>
              <a:t>citizen management and competitions-awards matters</a:t>
            </a:r>
            <a:r>
              <a:rPr lang="en-US" sz="2800" dirty="0" smtClean="0"/>
              <a:t>, in the country.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549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419" y="345140"/>
            <a:ext cx="8713331" cy="1242223"/>
          </a:xfrm>
        </p:spPr>
        <p:txBody>
          <a:bodyPr/>
          <a:lstStyle/>
          <a:p>
            <a:r>
              <a:rPr lang="en-US" dirty="0" smtClean="0"/>
              <a:t>II. The objectives of Personnel Information Management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3023" y="2398684"/>
            <a:ext cx="7255230" cy="3638580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ü"/>
            </a:pPr>
            <a:r>
              <a:rPr lang="en-US" sz="3200" dirty="0" smtClean="0"/>
              <a:t>MOHA Vision 2030</a:t>
            </a:r>
          </a:p>
          <a:p>
            <a:pPr>
              <a:buFont typeface="Wingdings" charset="2"/>
              <a:buChar char="ü"/>
            </a:pPr>
            <a:r>
              <a:rPr lang="en-US" sz="3200" dirty="0" smtClean="0"/>
              <a:t>Paper-based to Digital</a:t>
            </a:r>
          </a:p>
          <a:p>
            <a:pPr>
              <a:buFont typeface="Wingdings" charset="2"/>
              <a:buChar char="ü"/>
            </a:pPr>
            <a:r>
              <a:rPr lang="en-US" sz="3200" dirty="0" smtClean="0"/>
              <a:t>The improvement of civil service management in terms of principles, regulations and transparency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78195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749904" y="243120"/>
            <a:ext cx="6679595" cy="930124"/>
          </a:xfrm>
          <a:prstGeom prst="rect">
            <a:avLst/>
          </a:prstGeom>
          <a:noFill/>
          <a:ln w="10160" cmpd="sng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6600" kern="0" dirty="0" smtClean="0">
                <a:ln>
                  <a:noFill/>
                </a:ln>
                <a:effectLst/>
              </a:rPr>
              <a:t>III. Background</a:t>
            </a:r>
            <a:endParaRPr lang="en-US" sz="6600" kern="0" dirty="0">
              <a:ln>
                <a:noFill/>
              </a:ln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3811" y="2351792"/>
            <a:ext cx="8285238" cy="3939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sz="2400" kern="0" dirty="0" smtClean="0">
                <a:solidFill>
                  <a:srgbClr val="002060"/>
                </a:solidFill>
                <a:cs typeface="Phetsarath OT" pitchFamily="2" charset="0"/>
              </a:rPr>
              <a:t>Since 1993 the Personnel Information Management System (PIMS) has started to put in order based on the use of 2-page civil servants’ CV</a:t>
            </a:r>
            <a:r>
              <a:rPr lang="lo-LA" sz="2400" kern="0" dirty="0" smtClean="0">
                <a:solidFill>
                  <a:srgbClr val="002060"/>
                </a:solidFill>
                <a:cs typeface="Phetsarath OT" pitchFamily="2" charset="0"/>
              </a:rPr>
              <a:t>.</a:t>
            </a:r>
            <a:endParaRPr lang="lo-LA" sz="2400" kern="0" dirty="0">
              <a:solidFill>
                <a:srgbClr val="002060"/>
              </a:solidFill>
              <a:cs typeface="Phetsarath OT" pitchFamily="2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sz="2400" kern="0" dirty="0" smtClean="0">
                <a:solidFill>
                  <a:srgbClr val="002060"/>
                </a:solidFill>
                <a:cs typeface="Phetsarath OT" pitchFamily="2" charset="0"/>
              </a:rPr>
              <a:t>In </a:t>
            </a:r>
            <a:r>
              <a:rPr lang="lo-LA" sz="2400" kern="0" dirty="0" smtClean="0">
                <a:solidFill>
                  <a:srgbClr val="002060"/>
                </a:solidFill>
                <a:cs typeface="Phetsarath OT" pitchFamily="2" charset="0"/>
              </a:rPr>
              <a:t>1995</a:t>
            </a:r>
            <a:r>
              <a:rPr lang="en-US" sz="2400" kern="0" dirty="0" smtClean="0">
                <a:solidFill>
                  <a:srgbClr val="002060"/>
                </a:solidFill>
                <a:cs typeface="Phetsarath OT" pitchFamily="2" charset="0"/>
              </a:rPr>
              <a:t>, studying and developing PIMS by computer</a:t>
            </a:r>
            <a:r>
              <a:rPr lang="en-US" sz="2400" kern="0" dirty="0">
                <a:solidFill>
                  <a:srgbClr val="002060"/>
                </a:solidFill>
                <a:cs typeface="Phetsarath OT" pitchFamily="2" charset="0"/>
              </a:rPr>
              <a:t> </a:t>
            </a:r>
            <a:r>
              <a:rPr lang="en-US" sz="2400" kern="0" dirty="0" smtClean="0">
                <a:solidFill>
                  <a:srgbClr val="002060"/>
                </a:solidFill>
                <a:cs typeface="Phetsarath OT" pitchFamily="2" charset="0"/>
              </a:rPr>
              <a:t>started.</a:t>
            </a:r>
            <a:endParaRPr lang="lo-LA" sz="2400" kern="0" dirty="0">
              <a:solidFill>
                <a:srgbClr val="002060"/>
              </a:solidFill>
              <a:cs typeface="Phetsarath OT" pitchFamily="2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sz="2400" kern="0" dirty="0" smtClean="0">
                <a:solidFill>
                  <a:srgbClr val="002060"/>
                </a:solidFill>
                <a:cs typeface="Phetsarath OT" pitchFamily="2" charset="0"/>
              </a:rPr>
              <a:t>In</a:t>
            </a:r>
            <a:r>
              <a:rPr lang="lo-LA" sz="2400" kern="0" dirty="0" smtClean="0">
                <a:solidFill>
                  <a:srgbClr val="002060"/>
                </a:solidFill>
                <a:cs typeface="Phetsarath OT" pitchFamily="2" charset="0"/>
              </a:rPr>
              <a:t> 2006</a:t>
            </a:r>
            <a:r>
              <a:rPr lang="en-US" sz="2400" kern="0" dirty="0" smtClean="0">
                <a:solidFill>
                  <a:srgbClr val="002060"/>
                </a:solidFill>
                <a:cs typeface="Phetsarath OT" pitchFamily="2" charset="0"/>
              </a:rPr>
              <a:t>, the 2-page CV format of civil servant was edited to be  4-page CV align with the development of </a:t>
            </a:r>
            <a:r>
              <a:rPr lang="lo-LA" sz="2400" kern="0" dirty="0" smtClean="0">
                <a:solidFill>
                  <a:srgbClr val="002060"/>
                </a:solidFill>
                <a:cs typeface="Phetsarath OT" pitchFamily="2" charset="0"/>
              </a:rPr>
              <a:t>(</a:t>
            </a:r>
            <a:r>
              <a:rPr lang="en-US" sz="2400" kern="0" dirty="0">
                <a:solidFill>
                  <a:srgbClr val="002060"/>
                </a:solidFill>
                <a:cs typeface="Phetsarath OT" pitchFamily="2" charset="0"/>
              </a:rPr>
              <a:t>PIMS</a:t>
            </a:r>
            <a:r>
              <a:rPr lang="lo-LA" sz="2400" kern="0" dirty="0">
                <a:solidFill>
                  <a:srgbClr val="002060"/>
                </a:solidFill>
                <a:cs typeface="Phetsarath OT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7853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4571" y="2078959"/>
            <a:ext cx="7644191" cy="443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Wingdings" charset="2"/>
              <a:buChar char="ü"/>
            </a:pP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In</a:t>
            </a:r>
            <a:r>
              <a:rPr lang="lo-LA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 2007</a:t>
            </a: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, the use of 4-page CV format implemented across the country and of PIMS in some organizations as a pilot period</a:t>
            </a:r>
            <a:r>
              <a:rPr lang="lo-LA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:</a:t>
            </a:r>
          </a:p>
          <a:p>
            <a:pPr marL="806450" lvl="2" indent="-342900">
              <a:spcBef>
                <a:spcPts val="600"/>
              </a:spcBef>
              <a:buClr>
                <a:srgbClr val="56C5FF"/>
              </a:buClr>
              <a:buSzPct val="100000"/>
              <a:buFont typeface="+mj-lt"/>
              <a:buAutoNum type="arabicParenR"/>
            </a:pP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Ministry of Public Work and Transport</a:t>
            </a:r>
            <a:endParaRPr lang="lo-LA" sz="2400" dirty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806450" lvl="2" indent="-342900">
              <a:spcBef>
                <a:spcPts val="600"/>
              </a:spcBef>
              <a:buClr>
                <a:srgbClr val="56C5FF"/>
              </a:buClr>
              <a:buSzPct val="100000"/>
              <a:buFont typeface="+mj-lt"/>
              <a:buAutoNum type="arabicParenR"/>
            </a:pP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Ministry of Health</a:t>
            </a:r>
            <a:endParaRPr lang="lo-LA" sz="2400" dirty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806450" lvl="2" indent="-342900">
              <a:spcBef>
                <a:spcPts val="600"/>
              </a:spcBef>
              <a:buClr>
                <a:srgbClr val="56C5FF"/>
              </a:buClr>
              <a:buSzPct val="100000"/>
              <a:buFont typeface="+mj-lt"/>
              <a:buAutoNum type="arabicParenR"/>
            </a:pP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Public Administration and Civil Service Authority</a:t>
            </a:r>
            <a:endParaRPr lang="lo-LA" sz="2400" dirty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806450" lvl="2" indent="-342900">
              <a:spcBef>
                <a:spcPts val="600"/>
              </a:spcBef>
              <a:buClr>
                <a:srgbClr val="56C5FF"/>
              </a:buClr>
              <a:buSzPct val="100000"/>
              <a:buFont typeface="+mj-lt"/>
              <a:buAutoNum type="arabicParenR"/>
            </a:pP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Lao Women’s Union</a:t>
            </a:r>
            <a:endParaRPr lang="lo-LA" sz="2400" dirty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806450" lvl="2" indent="-342900">
              <a:spcBef>
                <a:spcPts val="600"/>
              </a:spcBef>
              <a:buClr>
                <a:srgbClr val="56C5FF"/>
              </a:buClr>
              <a:buSzPct val="100000"/>
              <a:buFont typeface="+mj-lt"/>
              <a:buAutoNum type="arabicParenR"/>
            </a:pP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Vientiane Province</a:t>
            </a:r>
            <a:endParaRPr lang="lo-LA" sz="2400" dirty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806450" lvl="2" indent="-342900">
              <a:spcBef>
                <a:spcPts val="600"/>
              </a:spcBef>
              <a:buClr>
                <a:srgbClr val="56C5FF"/>
              </a:buClr>
              <a:buSzPct val="100000"/>
              <a:buFont typeface="+mj-lt"/>
              <a:buAutoNum type="arabicParenR"/>
            </a:pPr>
            <a:r>
              <a:rPr lang="en-US" sz="2400" dirty="0" err="1" smtClean="0">
                <a:solidFill>
                  <a:srgbClr val="000000"/>
                </a:solidFill>
                <a:cs typeface="Phetsarath OT" panose="02000500000000020004" pitchFamily="2" charset="0"/>
              </a:rPr>
              <a:t>Bolikhamxay</a:t>
            </a: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 Province</a:t>
            </a:r>
            <a:endParaRPr lang="lo-LA" sz="2400" dirty="0">
              <a:solidFill>
                <a:srgbClr val="000000"/>
              </a:solidFill>
              <a:cs typeface="Phetsarath OT" panose="02000500000000020004" pitchFamily="2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 w="10160" cmpd="sng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6600" kern="0" dirty="0" smtClean="0">
                <a:ln>
                  <a:noFill/>
                </a:ln>
                <a:effectLst/>
              </a:rPr>
              <a:t>III. Background</a:t>
            </a:r>
            <a:endParaRPr lang="en-US" sz="6600" kern="0" dirty="0">
              <a:ln>
                <a:noFill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9363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20095" y="1948069"/>
            <a:ext cx="8357810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In </a:t>
            </a:r>
            <a:r>
              <a:rPr lang="lo-LA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2012</a:t>
            </a: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,</a:t>
            </a:r>
            <a:r>
              <a:rPr lang="lo-LA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 </a:t>
            </a: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trainings on PIMS implementation and the improvement of civil servants’ 4-page CV completed across the country</a:t>
            </a:r>
            <a:r>
              <a:rPr lang="lo-LA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.</a:t>
            </a:r>
            <a:endParaRPr lang="lo-LA" sz="2400" kern="0" dirty="0">
              <a:solidFill>
                <a:schemeClr val="tx2"/>
              </a:solidFill>
              <a:cs typeface="Phetsarath OT" panose="02000500000000020004" pitchFamily="2" charset="0"/>
            </a:endParaRPr>
          </a:p>
          <a:p>
            <a:pPr marL="342900" indent="-342900">
              <a:lnSpc>
                <a:spcPct val="15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Apart from 6 abovementioned organizations, PIMS has also been operated in Ministry of Information, Culture and Tourism, Ministry of Industry and Commerce, </a:t>
            </a:r>
            <a:r>
              <a:rPr lang="en-US" sz="2400" kern="0" dirty="0" err="1" smtClean="0">
                <a:solidFill>
                  <a:schemeClr val="tx2"/>
                </a:solidFill>
                <a:cs typeface="Phetsarath OT" panose="02000500000000020004" pitchFamily="2" charset="0"/>
              </a:rPr>
              <a:t>Champasak</a:t>
            </a: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 province, </a:t>
            </a:r>
            <a:r>
              <a:rPr lang="en-US" sz="2400" kern="0" dirty="0" err="1" smtClean="0">
                <a:solidFill>
                  <a:schemeClr val="tx2"/>
                </a:solidFill>
                <a:cs typeface="Phetsarath OT" panose="02000500000000020004" pitchFamily="2" charset="0"/>
              </a:rPr>
              <a:t>Xiengkhouang</a:t>
            </a: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 province and </a:t>
            </a:r>
            <a:r>
              <a:rPr lang="en-US" sz="2400" kern="0" dirty="0" err="1" smtClean="0">
                <a:solidFill>
                  <a:schemeClr val="tx2"/>
                </a:solidFill>
                <a:cs typeface="Phetsarath OT" panose="02000500000000020004" pitchFamily="2" charset="0"/>
              </a:rPr>
              <a:t>LuangPrabang</a:t>
            </a: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 Province. However, the practice has not been regular.</a:t>
            </a:r>
            <a:endParaRPr lang="th-TH" sz="2400" kern="0" dirty="0">
              <a:solidFill>
                <a:schemeClr val="tx2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846666" y="345141"/>
            <a:ext cx="7840133" cy="1143000"/>
          </a:xfrm>
          <a:prstGeom prst="rect">
            <a:avLst/>
          </a:prstGeom>
          <a:noFill/>
          <a:ln w="10160" cmpd="sng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6600" kern="0" dirty="0" smtClean="0">
                <a:ln>
                  <a:noFill/>
                </a:ln>
                <a:effectLst/>
              </a:rPr>
              <a:t>III. Background</a:t>
            </a:r>
            <a:endParaRPr lang="en-US" sz="6600" kern="0" dirty="0">
              <a:ln>
                <a:noFill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2145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57300" y="76200"/>
            <a:ext cx="5943600" cy="449735"/>
          </a:xfrm>
          <a:prstGeom prst="roundRect">
            <a:avLst>
              <a:gd name="adj" fmla="val 48990"/>
            </a:avLst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prstClr val="white"/>
                </a:solidFill>
                <a:latin typeface="+mj-lt"/>
                <a:cs typeface="Phetsarath OT" panose="02000500000000020004" pitchFamily="2" charset="0"/>
              </a:rPr>
              <a:t>The sample of 2-page CV </a:t>
            </a:r>
            <a:endParaRPr lang="en-US" sz="2800" b="1" dirty="0">
              <a:solidFill>
                <a:prstClr val="white"/>
              </a:solidFill>
              <a:latin typeface="+mj-lt"/>
              <a:cs typeface="Phetsarath OT" panose="02000500000000020004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15" y="1107683"/>
            <a:ext cx="3178004" cy="53844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992904"/>
            <a:ext cx="3543300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7935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1219212" y="76200"/>
            <a:ext cx="6696935" cy="667806"/>
          </a:xfrm>
          <a:prstGeom prst="roundRect">
            <a:avLst>
              <a:gd name="adj" fmla="val 48990"/>
            </a:avLst>
          </a:prstGeom>
          <a:noFill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prstClr val="white"/>
                </a:solidFill>
                <a:latin typeface="+mj-lt"/>
                <a:cs typeface="Phetsarath OT" panose="02000500000000020004" pitchFamily="2" charset="0"/>
              </a:rPr>
              <a:t>The sample of 4-page CV</a:t>
            </a:r>
            <a:endParaRPr lang="en-US" sz="3200" b="1" dirty="0">
              <a:solidFill>
                <a:prstClr val="white"/>
              </a:solidFill>
              <a:latin typeface="+mj-lt"/>
              <a:cs typeface="Phetsarath OT" panose="02000500000000020004" pitchFamily="2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74524" y="1159328"/>
            <a:ext cx="1926476" cy="53339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9060" y="1159328"/>
            <a:ext cx="1813141" cy="5317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1245" y="1328058"/>
            <a:ext cx="1776456" cy="51489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Picture 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442" y="1328057"/>
            <a:ext cx="1667759" cy="49965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2438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2931</TotalTime>
  <Words>957</Words>
  <Application>Microsoft Office PowerPoint</Application>
  <PresentationFormat>On-screen Show (4:3)</PresentationFormat>
  <Paragraphs>138</Paragraphs>
  <Slides>26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Calibri</vt:lpstr>
      <vt:lpstr>Calisto MT</vt:lpstr>
      <vt:lpstr>Imprint MT Shadow</vt:lpstr>
      <vt:lpstr>Phetsarath OT</vt:lpstr>
      <vt:lpstr>Saysettha OT</vt:lpstr>
      <vt:lpstr>Times New Roman</vt:lpstr>
      <vt:lpstr>Wingdings</vt:lpstr>
      <vt:lpstr>Genesis</vt:lpstr>
      <vt:lpstr>The personnel information management system in Laos</vt:lpstr>
      <vt:lpstr>Overview</vt:lpstr>
      <vt:lpstr>I. MOHA Roles and Mandates</vt:lpstr>
      <vt:lpstr>II. The objectives of Personnel Information Management System</vt:lpstr>
      <vt:lpstr>III. Background</vt:lpstr>
      <vt:lpstr>III. Background</vt:lpstr>
      <vt:lpstr>III. Background</vt:lpstr>
      <vt:lpstr>PowerPoint Presentation</vt:lpstr>
      <vt:lpstr>PowerPoint Presentation</vt:lpstr>
      <vt:lpstr>IV. Issues and Challenges at provincial level</vt:lpstr>
      <vt:lpstr>PowerPoint Presentation</vt:lpstr>
      <vt:lpstr>V. Developing PIMS since 2014</vt:lpstr>
      <vt:lpstr>V. Developing PIMS since 2014</vt:lpstr>
      <vt:lpstr>VI. The content of PIMS since 2014</vt:lpstr>
      <vt:lpstr>VI. The content of PIMS since 2014</vt:lpstr>
      <vt:lpstr>VII. Main focus of PIMS </vt:lpstr>
      <vt:lpstr>VIII. Checking the list of civil servants through PIMS</vt:lpstr>
      <vt:lpstr>PowerPoint Presentation</vt:lpstr>
      <vt:lpstr>VIII. Checking the list of civil servants through PIMS</vt:lpstr>
      <vt:lpstr>VI. Checking the list of civil servants through PIMS</vt:lpstr>
      <vt:lpstr>VIII. Checking the list of civil servants through PIMS</vt:lpstr>
      <vt:lpstr>IX. Using PIMS as daily work</vt:lpstr>
      <vt:lpstr>X. Future plan</vt:lpstr>
      <vt:lpstr>X. Future plan</vt:lpstr>
      <vt:lpstr>Conclusion</vt:lpstr>
      <vt:lpstr>Thank you </vt:lpstr>
    </vt:vector>
  </TitlesOfParts>
  <Company>Restaurant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ປະຫວັດຄວາມເປັນມາ</dc:title>
  <dc:creator>Viengsone Leuangkhamsing</dc:creator>
  <cp:lastModifiedBy>admin</cp:lastModifiedBy>
  <cp:revision>57</cp:revision>
  <dcterms:created xsi:type="dcterms:W3CDTF">2016-09-07T12:28:35Z</dcterms:created>
  <dcterms:modified xsi:type="dcterms:W3CDTF">2016-09-21T05:14:00Z</dcterms:modified>
</cp:coreProperties>
</file>